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7" r:id="rId3"/>
    <p:sldId id="257" r:id="rId4"/>
    <p:sldId id="260" r:id="rId5"/>
    <p:sldId id="261" r:id="rId6"/>
    <p:sldId id="265" r:id="rId7"/>
    <p:sldId id="266" r:id="rId8"/>
    <p:sldId id="262" r:id="rId9"/>
    <p:sldId id="268" r:id="rId10"/>
    <p:sldId id="269" r:id="rId11"/>
    <p:sldId id="270" r:id="rId12"/>
  </p:sldIdLst>
  <p:sldSz cx="9144000" cy="6858000" type="screen4x3"/>
  <p:notesSz cx="6797675" cy="9926638"/>
  <p:custDataLst>
    <p:tags r:id="rId15"/>
  </p:custDataLst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66"/>
    <a:srgbClr val="990000"/>
    <a:srgbClr val="F0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39" autoAdjust="0"/>
    <p:restoredTop sz="96381" autoAdjust="0"/>
  </p:normalViewPr>
  <p:slideViewPr>
    <p:cSldViewPr>
      <p:cViewPr>
        <p:scale>
          <a:sx n="90" d="100"/>
          <a:sy n="90" d="100"/>
        </p:scale>
        <p:origin x="-516" y="-462"/>
      </p:cViewPr>
      <p:guideLst>
        <p:guide orient="horz" pos="2160"/>
        <p:guide pos="7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3" d="100"/>
          <a:sy n="93" d="100"/>
        </p:scale>
        <p:origin x="-3774" y="-102"/>
      </p:cViewPr>
      <p:guideLst>
        <p:guide orient="horz" pos="316"/>
        <p:guide pos="3568"/>
        <p:guide pos="619"/>
        <p:guide pos="30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23" Type="http://schemas.openxmlformats.org/officeDocument/2006/relationships/customXml" Target="../customXml/item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Relationship Id="rId22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667950" y="9540603"/>
            <a:ext cx="3164381" cy="120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800" b="1"/>
            </a:lvl1pPr>
          </a:lstStyle>
          <a:p>
            <a:r>
              <a:rPr lang="nl-NL" smtClean="0"/>
              <a:t>28 November 2013</a:t>
            </a:r>
            <a:endParaRPr lang="nl-NL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11551" y="9538880"/>
            <a:ext cx="453178" cy="120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34DFE60D-69C8-40BB-BEA2-0A48000D5959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16404" name="dtDateColon"/>
          <p:cNvSpPr txBox="1">
            <a:spLocks noChangeArrowheads="1"/>
          </p:cNvSpPr>
          <p:nvPr/>
        </p:nvSpPr>
        <p:spPr bwMode="auto">
          <a:xfrm>
            <a:off x="1132946" y="9540602"/>
            <a:ext cx="535002" cy="132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nl-NL" sz="800" smtClean="0"/>
              <a:t>Date</a:t>
            </a:r>
            <a:endParaRPr lang="nl-NL" sz="800"/>
          </a:p>
        </p:txBody>
      </p:sp>
      <p:pic>
        <p:nvPicPr>
          <p:cNvPr id="1026" name="clGTS.mMemo1" descr="GTS_B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001" y="143977"/>
            <a:ext cx="1894537" cy="46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374921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132946" y="4715154"/>
            <a:ext cx="4531783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5211551" y="9538880"/>
            <a:ext cx="453178" cy="120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r" eaLnBrk="0" hangingPunct="0"/>
            <a:fld id="{2FDA5CA3-FE43-4D2E-A9E7-09D1FEB18AAD}" type="slidenum">
              <a:rPr lang="nl-NL" sz="800"/>
              <a:pPr algn="r" eaLnBrk="0" hangingPunct="0"/>
              <a:t>‹nr.›</a:t>
            </a:fld>
            <a:endParaRPr lang="nl-NL" sz="800"/>
          </a:p>
        </p:txBody>
      </p:sp>
      <p:sp>
        <p:nvSpPr>
          <p:cNvPr id="5135" name="dtDateColon"/>
          <p:cNvSpPr txBox="1">
            <a:spLocks noChangeArrowheads="1"/>
          </p:cNvSpPr>
          <p:nvPr/>
        </p:nvSpPr>
        <p:spPr bwMode="auto">
          <a:xfrm>
            <a:off x="1132946" y="9540602"/>
            <a:ext cx="535002" cy="132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eaLnBrk="0" hangingPunct="0"/>
            <a:r>
              <a:rPr lang="nl-NL" sz="800" smtClean="0"/>
              <a:t>Date</a:t>
            </a:r>
            <a:endParaRPr lang="nl-NL" sz="800"/>
          </a:p>
        </p:txBody>
      </p:sp>
      <p:sp>
        <p:nvSpPr>
          <p:cNvPr id="5137" name="Rectangle 17"/>
          <p:cNvSpPr>
            <a:spLocks noGrp="1" noChangeArrowheads="1"/>
          </p:cNvSpPr>
          <p:nvPr>
            <p:ph type="dt" idx="1"/>
          </p:nvPr>
        </p:nvSpPr>
        <p:spPr bwMode="auto">
          <a:xfrm>
            <a:off x="1667950" y="9540603"/>
            <a:ext cx="3164381" cy="120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800" b="1"/>
            </a:lvl1pPr>
          </a:lstStyle>
          <a:p>
            <a:r>
              <a:rPr lang="nl-NL" smtClean="0"/>
              <a:t>28 November 2013</a:t>
            </a:r>
            <a:endParaRPr lang="nl-NL"/>
          </a:p>
        </p:txBody>
      </p:sp>
      <p:pic>
        <p:nvPicPr>
          <p:cNvPr id="9" name="clGTS.mMemo1" descr="GTS_B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001" y="143977"/>
            <a:ext cx="1894537" cy="46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741451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371475" rtl="0" fontAlgn="base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284163" indent="23813" algn="l" defTabSz="371475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569913" algn="l" defTabSz="371475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854075" algn="l" defTabSz="371475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139825" algn="l" defTabSz="371475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28 November 2013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61793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28 November 2013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31959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17CE226-E5AB-462C-802D-A81E4BC3B2A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734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191"/>
            <a:ext cx="9147600" cy="6860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87413" y="1395413"/>
            <a:ext cx="7616825" cy="6985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GB" noProof="0" dirty="0" smtClean="0"/>
              <a:t>Click to edit Master title</a:t>
            </a:r>
            <a:endParaRPr lang="en-GB" noProof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87413" y="2286000"/>
            <a:ext cx="7616825" cy="10160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/>
            </a:lvl1pPr>
          </a:lstStyle>
          <a:p>
            <a:pPr lvl="0"/>
            <a:r>
              <a:rPr lang="en-GB" noProof="0" dirty="0" smtClean="0"/>
              <a:t>Click to edit Master subtitle style</a:t>
            </a:r>
            <a:endParaRPr lang="en-GB" noProof="0" dirty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87413" y="6248400"/>
            <a:ext cx="2312987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rgbClr val="666666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43413" y="5354638"/>
            <a:ext cx="4445000" cy="633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641" y="421331"/>
            <a:ext cx="1565127" cy="3502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lang="nl-NL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15407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87413" y="1395413"/>
            <a:ext cx="3859212" cy="4697412"/>
          </a:xfrm>
        </p:spPr>
        <p:txBody>
          <a:bodyPr/>
          <a:lstStyle>
            <a:lvl1pPr marL="270000" indent="-270000">
              <a:defRPr sz="2200"/>
            </a:lvl1pPr>
            <a:lvl2pPr marL="540000" indent="-270000">
              <a:defRPr sz="2000"/>
            </a:lvl2pPr>
            <a:lvl3pPr marL="810000" indent="-270000">
              <a:defRPr sz="1800"/>
            </a:lvl3pPr>
            <a:lvl4pPr marL="1080000" indent="-270000">
              <a:defRPr sz="1800"/>
            </a:lvl4pPr>
            <a:lvl5pPr marL="1350000" indent="-270000">
              <a:defRPr sz="1800"/>
            </a:lvl5pPr>
            <a:lvl6pPr marL="1620000" indent="-270000">
              <a:defRPr sz="1800" baseline="0"/>
            </a:lvl6pPr>
            <a:lvl7pPr marL="1890000" indent="-270000">
              <a:defRPr sz="1800" baseline="0"/>
            </a:lvl7pPr>
            <a:lvl8pPr marL="2160000" indent="-270000">
              <a:defRPr sz="1800" baseline="0"/>
            </a:lvl8pPr>
            <a:lvl9pPr marL="2430000" indent="-270000">
              <a:defRPr sz="1800" baseline="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lang="nl-NL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899025" y="1395413"/>
            <a:ext cx="3859213" cy="469741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05006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9200" y="1396800"/>
            <a:ext cx="3859200" cy="677108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89200" y="2073600"/>
            <a:ext cx="3859200" cy="40212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lang="nl-NL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9600" y="1396800"/>
            <a:ext cx="3859200" cy="677108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899600" y="2073600"/>
            <a:ext cx="3859200" cy="40212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lang="nl-NL" dirty="0"/>
          </a:p>
        </p:txBody>
      </p:sp>
      <p:sp>
        <p:nvSpPr>
          <p:cNvPr id="7" name="Titel 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47738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60398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0333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436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Afbeelding 2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0200" y="6521760"/>
            <a:ext cx="1279080" cy="286201"/>
          </a:xfrm>
          <a:prstGeom prst="rect">
            <a:avLst/>
          </a:prstGeom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7413" y="1395413"/>
            <a:ext cx="7870825" cy="4697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  <a:p>
            <a:pPr lvl="5"/>
            <a:r>
              <a:rPr lang="en-GB" dirty="0" smtClean="0"/>
              <a:t>Sixth level</a:t>
            </a:r>
          </a:p>
          <a:p>
            <a:pPr lvl="6"/>
            <a:r>
              <a:rPr lang="en-GB" dirty="0" smtClean="0"/>
              <a:t>Seventh level</a:t>
            </a:r>
          </a:p>
          <a:p>
            <a:pPr lvl="7"/>
            <a:r>
              <a:rPr lang="en-GB" dirty="0" smtClean="0"/>
              <a:t>Eighth level</a:t>
            </a:r>
          </a:p>
          <a:p>
            <a:pPr lvl="8"/>
            <a:r>
              <a:rPr lang="en-GB" dirty="0" smtClean="0"/>
              <a:t>Ninth level</a:t>
            </a:r>
            <a:endParaRPr lang="en-GB" dirty="0" smtClean="0"/>
          </a:p>
        </p:txBody>
      </p:sp>
      <p:sp>
        <p:nvSpPr>
          <p:cNvPr id="20" name="Line 9"/>
          <p:cNvSpPr>
            <a:spLocks noChangeShapeType="1"/>
          </p:cNvSpPr>
          <p:nvPr userDrawn="1"/>
        </p:nvSpPr>
        <p:spPr bwMode="black">
          <a:xfrm>
            <a:off x="0" y="6444000"/>
            <a:ext cx="9144000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>
              <a:latin typeface="Verdana" pitchFamily="34" charset="0"/>
            </a:endParaRPr>
          </a:p>
        </p:txBody>
      </p:sp>
      <p:pic>
        <p:nvPicPr>
          <p:cNvPr id="1024" name="Afbeelding 1023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82168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87413" y="396000"/>
            <a:ext cx="7870825" cy="88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  <a:endParaRPr lang="en-GB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9pPr>
    </p:titleStyle>
    <p:bodyStyle>
      <a:lvl1pPr marL="270000" indent="-270000" algn="l" rtl="0" fontAlgn="base">
        <a:spcBef>
          <a:spcPct val="20000"/>
        </a:spcBef>
        <a:spcAft>
          <a:spcPct val="0"/>
        </a:spcAft>
        <a:buClr>
          <a:srgbClr val="666666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2700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810000" indent="-2700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3pPr>
      <a:lvl4pPr marL="1080000" indent="-2700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350000" indent="-2700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5pPr>
      <a:lvl6pPr marL="1620000" indent="-2700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6pPr>
      <a:lvl7pPr marL="1890000" indent="-2700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7pPr>
      <a:lvl8pPr marL="2160000" indent="-270000" algn="l" rtl="0" fontAlgn="base">
        <a:spcBef>
          <a:spcPct val="20000"/>
        </a:spcBef>
        <a:spcAft>
          <a:spcPct val="0"/>
        </a:spcAft>
        <a:buChar char="–"/>
        <a:defRPr baseline="0">
          <a:solidFill>
            <a:schemeClr val="tx1"/>
          </a:solidFill>
          <a:latin typeface="+mn-lt"/>
        </a:defRPr>
      </a:lvl8pPr>
      <a:lvl9pPr marL="2430000" indent="-270000" algn="l" rtl="0" fontAlgn="base">
        <a:spcBef>
          <a:spcPct val="20000"/>
        </a:spcBef>
        <a:spcAft>
          <a:spcPct val="0"/>
        </a:spcAft>
        <a:buChar char="–"/>
        <a:defRPr baseline="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Implementation of the Network Code Balancing in the Netherlands</a:t>
            </a:r>
            <a:endParaRPr lang="en-GB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87413" y="6248400"/>
            <a:ext cx="4836715" cy="381000"/>
          </a:xfrm>
        </p:spPr>
        <p:txBody>
          <a:bodyPr/>
          <a:lstStyle/>
          <a:p>
            <a:r>
              <a:rPr lang="nl-NL" dirty="0" smtClean="0"/>
              <a:t>Marcel Neef</a:t>
            </a:r>
          </a:p>
          <a:p>
            <a:r>
              <a:rPr lang="en-GB" dirty="0" smtClean="0"/>
              <a:t>28 </a:t>
            </a:r>
            <a:r>
              <a:rPr lang="en-GB" dirty="0" smtClean="0"/>
              <a:t>November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108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sz="2000" dirty="0" smtClean="0"/>
          </a:p>
          <a:p>
            <a:r>
              <a:rPr lang="nl-NL" sz="2000" dirty="0" smtClean="0"/>
              <a:t>Close </a:t>
            </a:r>
            <a:r>
              <a:rPr lang="nl-NL" sz="2000" dirty="0" err="1" smtClean="0"/>
              <a:t>and</a:t>
            </a:r>
            <a:r>
              <a:rPr lang="nl-NL" sz="2000" dirty="0" smtClean="0"/>
              <a:t> transparant </a:t>
            </a:r>
            <a:r>
              <a:rPr lang="nl-NL" sz="2000" dirty="0" err="1" smtClean="0"/>
              <a:t>consultation</a:t>
            </a:r>
            <a:r>
              <a:rPr lang="nl-NL" sz="2000" dirty="0" smtClean="0"/>
              <a:t> with stakeholders </a:t>
            </a:r>
            <a:r>
              <a:rPr lang="nl-NL" sz="2000" dirty="0" err="1" smtClean="0"/>
              <a:t>contributes</a:t>
            </a:r>
            <a:r>
              <a:rPr lang="nl-NL" sz="2000" dirty="0" smtClean="0"/>
              <a:t> </a:t>
            </a:r>
            <a:r>
              <a:rPr lang="nl-NL" sz="2000" dirty="0" err="1" smtClean="0"/>
              <a:t>to</a:t>
            </a:r>
            <a:r>
              <a:rPr lang="nl-NL" sz="2000" dirty="0" smtClean="0"/>
              <a:t> a </a:t>
            </a:r>
            <a:r>
              <a:rPr lang="nl-NL" sz="2000" dirty="0" err="1" smtClean="0"/>
              <a:t>succesfull</a:t>
            </a:r>
            <a:r>
              <a:rPr lang="nl-NL" sz="2000" dirty="0" smtClean="0"/>
              <a:t> </a:t>
            </a:r>
            <a:r>
              <a:rPr lang="nl-NL" sz="2000" dirty="0" err="1" smtClean="0"/>
              <a:t>implementation</a:t>
            </a:r>
            <a:r>
              <a:rPr lang="nl-NL" sz="2000" dirty="0" smtClean="0"/>
              <a:t> </a:t>
            </a:r>
            <a:r>
              <a:rPr lang="nl-NL" sz="2000" dirty="0" err="1" smtClean="0"/>
              <a:t>process</a:t>
            </a:r>
            <a:endParaRPr lang="nl-NL" sz="2000" dirty="0" smtClean="0"/>
          </a:p>
          <a:p>
            <a:endParaRPr lang="nl-NL" sz="2000" dirty="0" smtClean="0"/>
          </a:p>
          <a:p>
            <a:r>
              <a:rPr lang="nl-NL" sz="2000" dirty="0" smtClean="0"/>
              <a:t>Network users </a:t>
            </a:r>
            <a:r>
              <a:rPr lang="nl-NL" sz="2000" dirty="0" err="1" smtClean="0"/>
              <a:t>prefer</a:t>
            </a:r>
            <a:r>
              <a:rPr lang="nl-NL" sz="2000" dirty="0" smtClean="0"/>
              <a:t> </a:t>
            </a:r>
            <a:r>
              <a:rPr lang="nl-NL" sz="2000" dirty="0" err="1" smtClean="0"/>
              <a:t>to</a:t>
            </a:r>
            <a:r>
              <a:rPr lang="nl-NL" sz="2000" dirty="0" smtClean="0"/>
              <a:t> have the </a:t>
            </a:r>
            <a:r>
              <a:rPr lang="nl-NL" sz="2000" dirty="0" err="1" smtClean="0"/>
              <a:t>lowest</a:t>
            </a:r>
            <a:r>
              <a:rPr lang="nl-NL" sz="2000" dirty="0" smtClean="0"/>
              <a:t> </a:t>
            </a:r>
            <a:r>
              <a:rPr lang="nl-NL" sz="2000" dirty="0" err="1" smtClean="0"/>
              <a:t>balancing</a:t>
            </a:r>
            <a:r>
              <a:rPr lang="nl-NL" sz="2000" dirty="0" smtClean="0"/>
              <a:t> </a:t>
            </a:r>
            <a:r>
              <a:rPr lang="nl-NL" sz="2000" dirty="0" err="1" smtClean="0"/>
              <a:t>costs</a:t>
            </a:r>
            <a:endParaRPr lang="nl-NL" sz="2000" dirty="0" smtClean="0"/>
          </a:p>
          <a:p>
            <a:endParaRPr lang="nl-NL" sz="2000" dirty="0"/>
          </a:p>
          <a:p>
            <a:r>
              <a:rPr lang="nl-NL" sz="2000" dirty="0" err="1" smtClean="0"/>
              <a:t>Interpretation</a:t>
            </a:r>
            <a:r>
              <a:rPr lang="nl-NL" sz="2000" dirty="0" smtClean="0"/>
              <a:t> NC </a:t>
            </a:r>
            <a:r>
              <a:rPr lang="nl-NL" sz="2000" dirty="0" err="1" smtClean="0"/>
              <a:t>not</a:t>
            </a:r>
            <a:r>
              <a:rPr lang="nl-NL" sz="2000" dirty="0" smtClean="0"/>
              <a:t> </a:t>
            </a:r>
            <a:r>
              <a:rPr lang="nl-NL" sz="2000" dirty="0" err="1" smtClean="0"/>
              <a:t>always</a:t>
            </a:r>
            <a:r>
              <a:rPr lang="nl-NL" sz="2000" dirty="0" smtClean="0"/>
              <a:t> easy</a:t>
            </a:r>
          </a:p>
          <a:p>
            <a:endParaRPr lang="nl-NL" sz="2000" dirty="0"/>
          </a:p>
          <a:p>
            <a:r>
              <a:rPr lang="nl-NL" sz="2000" dirty="0" smtClean="0"/>
              <a:t>First step </a:t>
            </a:r>
            <a:r>
              <a:rPr lang="nl-NL" sz="2000" dirty="0" err="1" smtClean="0"/>
              <a:t>towards</a:t>
            </a:r>
            <a:r>
              <a:rPr lang="nl-NL" sz="2000" dirty="0" smtClean="0"/>
              <a:t> </a:t>
            </a:r>
            <a:r>
              <a:rPr lang="nl-NL" sz="2000" dirty="0" err="1" smtClean="0"/>
              <a:t>harmonization</a:t>
            </a:r>
            <a:endParaRPr lang="nl-NL" sz="2000" dirty="0" smtClean="0"/>
          </a:p>
          <a:p>
            <a:endParaRPr lang="nl-NL" sz="2000" dirty="0"/>
          </a:p>
          <a:p>
            <a:r>
              <a:rPr lang="nl-NL" sz="2000" dirty="0" err="1" smtClean="0"/>
              <a:t>Alignment</a:t>
            </a:r>
            <a:r>
              <a:rPr lang="nl-NL" sz="2000" dirty="0" smtClean="0"/>
              <a:t> with gas exchange is a lot of </a:t>
            </a:r>
            <a:r>
              <a:rPr lang="nl-NL" sz="2000" dirty="0" err="1" smtClean="0"/>
              <a:t>work</a:t>
            </a:r>
            <a:endParaRPr lang="nl-NL" sz="2000" dirty="0" smtClean="0"/>
          </a:p>
          <a:p>
            <a:endParaRPr lang="nl-NL" sz="2000" dirty="0"/>
          </a:p>
          <a:p>
            <a:endParaRPr lang="nl-NL" sz="2000" dirty="0"/>
          </a:p>
          <a:p>
            <a:endParaRPr lang="nl-NL" sz="2000" dirty="0" smtClean="0"/>
          </a:p>
          <a:p>
            <a:endParaRPr lang="nl-NL" sz="2000" dirty="0"/>
          </a:p>
          <a:p>
            <a:endParaRPr lang="nl-NL" sz="2000" dirty="0" smtClean="0"/>
          </a:p>
          <a:p>
            <a:endParaRPr lang="nl-NL" sz="2000" dirty="0"/>
          </a:p>
          <a:p>
            <a:endParaRPr lang="en-GB" sz="20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990000"/>
                </a:solidFill>
              </a:rPr>
              <a:t>6</a:t>
            </a:r>
            <a:r>
              <a:rPr lang="nl-NL" dirty="0" smtClean="0">
                <a:solidFill>
                  <a:srgbClr val="990000"/>
                </a:solidFill>
              </a:rPr>
              <a:t>. </a:t>
            </a:r>
            <a:r>
              <a:rPr lang="nl-NL" dirty="0" err="1" smtClean="0">
                <a:solidFill>
                  <a:srgbClr val="990000"/>
                </a:solidFill>
              </a:rPr>
              <a:t>Lessons</a:t>
            </a:r>
            <a:r>
              <a:rPr lang="nl-NL" dirty="0" smtClean="0">
                <a:solidFill>
                  <a:srgbClr val="990000"/>
                </a:solidFill>
              </a:rPr>
              <a:t> </a:t>
            </a:r>
            <a:r>
              <a:rPr lang="nl-NL" dirty="0" err="1" smtClean="0">
                <a:solidFill>
                  <a:srgbClr val="990000"/>
                </a:solidFill>
              </a:rPr>
              <a:t>learned</a:t>
            </a:r>
            <a:endParaRPr lang="en-GB" dirty="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01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403648" y="2780928"/>
            <a:ext cx="6408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err="1" smtClean="0"/>
              <a:t>Thank</a:t>
            </a:r>
            <a:r>
              <a:rPr lang="nl-NL" dirty="0" smtClean="0"/>
              <a:t> </a:t>
            </a:r>
            <a:r>
              <a:rPr lang="nl-NL" dirty="0" err="1" smtClean="0"/>
              <a:t>you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your</a:t>
            </a:r>
            <a:r>
              <a:rPr lang="nl-NL" dirty="0" smtClean="0"/>
              <a:t> attention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86805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>
                <a:solidFill>
                  <a:srgbClr val="990000"/>
                </a:solidFill>
              </a:rPr>
              <a:t>Programme</a:t>
            </a:r>
            <a:r>
              <a:rPr lang="nl-NL" dirty="0"/>
              <a:t/>
            </a:r>
            <a:br>
              <a:rPr lang="nl-NL" dirty="0"/>
            </a:br>
            <a:endParaRPr lang="en-GB" dirty="0">
              <a:solidFill>
                <a:srgbClr val="990000"/>
              </a:solidFill>
            </a:endParaRPr>
          </a:p>
        </p:txBody>
      </p:sp>
      <p:sp>
        <p:nvSpPr>
          <p:cNvPr id="5" name="Tijdelijke aanduiding voor inhoud 1"/>
          <p:cNvSpPr txBox="1">
            <a:spLocks/>
          </p:cNvSpPr>
          <p:nvPr/>
        </p:nvSpPr>
        <p:spPr bwMode="auto">
          <a:xfrm>
            <a:off x="898980" y="1628800"/>
            <a:ext cx="7870825" cy="22496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70000" indent="-270000" algn="l" rtl="0" fontAlgn="base">
              <a:spcBef>
                <a:spcPct val="20000"/>
              </a:spcBef>
              <a:spcAft>
                <a:spcPct val="0"/>
              </a:spcAft>
              <a:buClr>
                <a:srgbClr val="666666"/>
              </a:buClr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0000" indent="-2700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810000" indent="-2700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3pPr>
            <a:lvl4pPr marL="1080000" indent="-2700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1350000" indent="-2700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5pPr>
            <a:lvl6pPr marL="1620000" indent="-270000" algn="l" rtl="0" fontAlgn="base">
              <a:spcBef>
                <a:spcPct val="20000"/>
              </a:spcBef>
              <a:spcAft>
                <a:spcPct val="0"/>
              </a:spcAft>
              <a:buChar char="–"/>
              <a:defRPr baseline="0">
                <a:solidFill>
                  <a:schemeClr val="tx1"/>
                </a:solidFill>
                <a:latin typeface="+mn-lt"/>
              </a:defRPr>
            </a:lvl6pPr>
            <a:lvl7pPr marL="1890000" indent="-270000" algn="l" rtl="0" fontAlgn="base">
              <a:spcBef>
                <a:spcPct val="20000"/>
              </a:spcBef>
              <a:spcAft>
                <a:spcPct val="0"/>
              </a:spcAft>
              <a:buChar char="–"/>
              <a:defRPr baseline="0">
                <a:solidFill>
                  <a:schemeClr val="tx1"/>
                </a:solidFill>
                <a:latin typeface="+mn-lt"/>
              </a:defRPr>
            </a:lvl7pPr>
            <a:lvl8pPr marL="2160000" indent="-270000" algn="l" rtl="0" fontAlgn="base">
              <a:spcBef>
                <a:spcPct val="20000"/>
              </a:spcBef>
              <a:spcAft>
                <a:spcPct val="0"/>
              </a:spcAft>
              <a:buChar char="–"/>
              <a:defRPr baseline="0">
                <a:solidFill>
                  <a:schemeClr val="tx1"/>
                </a:solidFill>
                <a:latin typeface="+mn-lt"/>
              </a:defRPr>
            </a:lvl8pPr>
            <a:lvl9pPr marL="2430000" indent="-270000" algn="l" rtl="0" fontAlgn="base">
              <a:spcBef>
                <a:spcPct val="20000"/>
              </a:spcBef>
              <a:spcAft>
                <a:spcPct val="0"/>
              </a:spcAft>
              <a:buChar char="–"/>
              <a:defRPr baseline="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nl-NL" sz="2000" dirty="0" err="1" smtClean="0"/>
              <a:t>Introduction</a:t>
            </a:r>
            <a:r>
              <a:rPr lang="nl-NL" sz="2000" dirty="0" smtClean="0"/>
              <a:t> Network Code (NC) </a:t>
            </a:r>
            <a:r>
              <a:rPr lang="nl-NL" sz="2000" dirty="0" err="1" smtClean="0"/>
              <a:t>Balancing</a:t>
            </a:r>
            <a:r>
              <a:rPr lang="nl-NL" sz="2000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000" dirty="0" err="1" smtClean="0"/>
              <a:t>Process</a:t>
            </a:r>
            <a:r>
              <a:rPr lang="nl-NL" sz="2000" dirty="0" smtClean="0"/>
              <a:t> steps in the Netherlands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000" dirty="0" err="1" smtClean="0"/>
              <a:t>Current</a:t>
            </a:r>
            <a:r>
              <a:rPr lang="nl-NL" sz="2000" dirty="0" smtClean="0"/>
              <a:t> </a:t>
            </a:r>
            <a:r>
              <a:rPr lang="nl-NL" sz="2000" dirty="0" err="1" smtClean="0"/>
              <a:t>balancing</a:t>
            </a:r>
            <a:r>
              <a:rPr lang="nl-NL" sz="2000" dirty="0" smtClean="0"/>
              <a:t> regime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000" dirty="0" smtClean="0"/>
              <a:t>Daily </a:t>
            </a:r>
            <a:r>
              <a:rPr lang="nl-NL" sz="2000" dirty="0" err="1" smtClean="0"/>
              <a:t>imbalance</a:t>
            </a:r>
            <a:r>
              <a:rPr lang="nl-NL" sz="2000" dirty="0" smtClean="0"/>
              <a:t> charges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000" dirty="0" err="1" smtClean="0"/>
              <a:t>Balancing</a:t>
            </a:r>
            <a:r>
              <a:rPr lang="nl-NL" sz="2000" dirty="0" smtClean="0"/>
              <a:t> actions on the gas exchange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000" dirty="0" err="1" smtClean="0"/>
              <a:t>Lessons</a:t>
            </a:r>
            <a:r>
              <a:rPr lang="nl-NL" sz="2000" dirty="0" smtClean="0"/>
              <a:t> </a:t>
            </a:r>
            <a:r>
              <a:rPr lang="nl-NL" sz="2000" dirty="0" err="1" smtClean="0"/>
              <a:t>learned</a:t>
            </a:r>
            <a:endParaRPr lang="nl-NL" sz="2000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287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887413" y="396000"/>
            <a:ext cx="7870825" cy="889000"/>
          </a:xfrm>
        </p:spPr>
        <p:txBody>
          <a:bodyPr/>
          <a:lstStyle/>
          <a:p>
            <a:r>
              <a:rPr lang="nl-NL" dirty="0" smtClean="0">
                <a:solidFill>
                  <a:srgbClr val="990000"/>
                </a:solidFill>
              </a:rPr>
              <a:t>1. NC on Gas </a:t>
            </a:r>
            <a:r>
              <a:rPr lang="nl-NL" dirty="0" err="1" smtClean="0">
                <a:solidFill>
                  <a:srgbClr val="990000"/>
                </a:solidFill>
              </a:rPr>
              <a:t>Balancing</a:t>
            </a:r>
            <a:r>
              <a:rPr lang="nl-NL" dirty="0" smtClean="0">
                <a:solidFill>
                  <a:srgbClr val="990000"/>
                </a:solidFill>
              </a:rPr>
              <a:t> of Transmission Networks</a:t>
            </a:r>
            <a:br>
              <a:rPr lang="nl-NL" dirty="0" smtClean="0">
                <a:solidFill>
                  <a:srgbClr val="990000"/>
                </a:solidFill>
              </a:rPr>
            </a:br>
            <a:r>
              <a:rPr lang="en-US" sz="2000" dirty="0">
                <a:solidFill>
                  <a:srgbClr val="990000"/>
                </a:solidFill>
              </a:rPr>
              <a:t>Harmonization of EU-wide rules on </a:t>
            </a:r>
            <a:r>
              <a:rPr lang="en-US" sz="2000" dirty="0" smtClean="0">
                <a:solidFill>
                  <a:srgbClr val="990000"/>
                </a:solidFill>
              </a:rPr>
              <a:t>balancing</a:t>
            </a:r>
            <a:endParaRPr lang="en-GB" dirty="0">
              <a:solidFill>
                <a:srgbClr val="990000"/>
              </a:solidFill>
            </a:endParaRP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887413" y="1395412"/>
            <a:ext cx="8005067" cy="5201939"/>
          </a:xfrm>
        </p:spPr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Goal: </a:t>
            </a:r>
            <a:r>
              <a:rPr lang="en-US" sz="2000" dirty="0" smtClean="0"/>
              <a:t>to enable network users throughout the EU to manage balancing positions economically efficient and to be able to do it in a non-discriminative manner</a:t>
            </a:r>
          </a:p>
          <a:p>
            <a:endParaRPr lang="en-US" sz="700" dirty="0" smtClean="0"/>
          </a:p>
          <a:p>
            <a:pPr marL="270000" lvl="1" indent="0">
              <a:buNone/>
            </a:pPr>
            <a:endParaRPr lang="en-US" dirty="0" smtClean="0"/>
          </a:p>
          <a:p>
            <a:r>
              <a:rPr lang="en-US" dirty="0" smtClean="0"/>
              <a:t>EU timeline</a:t>
            </a:r>
          </a:p>
          <a:p>
            <a:endParaRPr lang="en-US" sz="1600" dirty="0" smtClean="0"/>
          </a:p>
          <a:p>
            <a:pPr marL="270000" lvl="1" indent="0">
              <a:buNone/>
            </a:pPr>
            <a:r>
              <a:rPr lang="en-US" sz="1600" dirty="0" smtClean="0"/>
              <a:t>2011		ACER Framework Guidelines</a:t>
            </a:r>
          </a:p>
          <a:p>
            <a:pPr marL="612900" lvl="1" indent="-342900">
              <a:buAutoNum type="arabicPlain" startAt="2012"/>
            </a:pPr>
            <a:r>
              <a:rPr lang="en-US" sz="1600" dirty="0" smtClean="0"/>
              <a:t> 		ENTSOG Network Code Balancing </a:t>
            </a:r>
          </a:p>
          <a:p>
            <a:pPr marL="612900" lvl="1" indent="-342900">
              <a:buAutoNum type="arabicPlain" startAt="2012"/>
            </a:pPr>
            <a:r>
              <a:rPr lang="en-US" sz="1600" dirty="0" smtClean="0"/>
              <a:t>		</a:t>
            </a:r>
            <a:r>
              <a:rPr lang="en-US" sz="1600" dirty="0" smtClean="0"/>
              <a:t>NC approved in </a:t>
            </a:r>
            <a:r>
              <a:rPr lang="en-US" sz="1600" dirty="0" err="1" smtClean="0"/>
              <a:t>comitology</a:t>
            </a:r>
            <a:r>
              <a:rPr lang="en-US" sz="1600" dirty="0" smtClean="0"/>
              <a:t> process</a:t>
            </a:r>
            <a:endParaRPr lang="en-US" sz="1600" dirty="0" smtClean="0"/>
          </a:p>
          <a:p>
            <a:pPr marL="270000" lvl="1" indent="0">
              <a:buNone/>
            </a:pPr>
            <a:r>
              <a:rPr lang="en-US" sz="1600" dirty="0" smtClean="0"/>
              <a:t>2014		NC expected to be in effect as of October 2014</a:t>
            </a:r>
          </a:p>
          <a:p>
            <a:pPr marL="270000" lvl="1" indent="0">
              <a:buNone/>
            </a:pPr>
            <a:r>
              <a:rPr lang="en-US" sz="1600" dirty="0" smtClean="0"/>
              <a:t>2015		Expected end of implementation period is October 2015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08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GTS assessed the impact of the NC Balancing on the Dutch market based balancing regime. Number of changes needed and two choices to be made</a:t>
            </a:r>
          </a:p>
          <a:p>
            <a:endParaRPr lang="en-US" sz="2000" dirty="0" smtClean="0"/>
          </a:p>
          <a:p>
            <a:r>
              <a:rPr lang="en-US" sz="2000" dirty="0" smtClean="0"/>
              <a:t>Implementation decisions made in close consultation with network users, representative organizations and regulator ACM</a:t>
            </a:r>
          </a:p>
          <a:p>
            <a:endParaRPr lang="en-US" sz="2000" dirty="0" smtClean="0"/>
          </a:p>
          <a:p>
            <a:r>
              <a:rPr lang="en-US" sz="2000" dirty="0" smtClean="0"/>
              <a:t>Implementation as of June 2014</a:t>
            </a:r>
            <a:endParaRPr lang="en-US" sz="20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990000"/>
                </a:solidFill>
              </a:rPr>
              <a:t>2. </a:t>
            </a:r>
            <a:r>
              <a:rPr lang="nl-NL" dirty="0" err="1" smtClean="0">
                <a:solidFill>
                  <a:srgbClr val="990000"/>
                </a:solidFill>
              </a:rPr>
              <a:t>Process</a:t>
            </a:r>
            <a:r>
              <a:rPr lang="nl-NL" dirty="0" smtClean="0">
                <a:solidFill>
                  <a:srgbClr val="990000"/>
                </a:solidFill>
              </a:rPr>
              <a:t> steps in the Netherlands</a:t>
            </a:r>
            <a:endParaRPr lang="en-GB" dirty="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16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Groep 66"/>
          <p:cNvGrpSpPr/>
          <p:nvPr/>
        </p:nvGrpSpPr>
        <p:grpSpPr>
          <a:xfrm>
            <a:off x="1084099" y="3573016"/>
            <a:ext cx="6871814" cy="2791359"/>
            <a:chOff x="1302955" y="3573016"/>
            <a:chExt cx="5049051" cy="2484573"/>
          </a:xfrm>
        </p:grpSpPr>
        <p:grpSp>
          <p:nvGrpSpPr>
            <p:cNvPr id="66" name="Groep 65"/>
            <p:cNvGrpSpPr/>
            <p:nvPr/>
          </p:nvGrpSpPr>
          <p:grpSpPr>
            <a:xfrm>
              <a:off x="1522784" y="3573016"/>
              <a:ext cx="4829222" cy="2484573"/>
              <a:chOff x="1612380" y="3521164"/>
              <a:chExt cx="5142034" cy="2620365"/>
            </a:xfrm>
          </p:grpSpPr>
          <p:grpSp>
            <p:nvGrpSpPr>
              <p:cNvPr id="4" name="Groep 3"/>
              <p:cNvGrpSpPr/>
              <p:nvPr/>
            </p:nvGrpSpPr>
            <p:grpSpPr>
              <a:xfrm>
                <a:off x="1612380" y="3521164"/>
                <a:ext cx="5142034" cy="2620365"/>
                <a:chOff x="767862" y="1268414"/>
                <a:chExt cx="7652238" cy="4481511"/>
              </a:xfrm>
            </p:grpSpPr>
            <p:cxnSp>
              <p:nvCxnSpPr>
                <p:cNvPr id="5" name="Rechte verbindingslijn 21"/>
                <p:cNvCxnSpPr>
                  <a:cxnSpLocks noChangeShapeType="1"/>
                </p:cNvCxnSpPr>
                <p:nvPr/>
              </p:nvCxnSpPr>
              <p:spPr bwMode="auto">
                <a:xfrm>
                  <a:off x="811823" y="1697038"/>
                  <a:ext cx="3084635" cy="0"/>
                </a:xfrm>
                <a:prstGeom prst="line">
                  <a:avLst/>
                </a:prstGeom>
                <a:noFill/>
                <a:ln w="34925" algn="ctr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grpSp>
              <p:nvGrpSpPr>
                <p:cNvPr id="6" name="Groep 5"/>
                <p:cNvGrpSpPr/>
                <p:nvPr/>
              </p:nvGrpSpPr>
              <p:grpSpPr>
                <a:xfrm>
                  <a:off x="767862" y="1268414"/>
                  <a:ext cx="7652238" cy="4481511"/>
                  <a:chOff x="767862" y="1268414"/>
                  <a:chExt cx="7652238" cy="4481511"/>
                </a:xfrm>
              </p:grpSpPr>
              <p:grpSp>
                <p:nvGrpSpPr>
                  <p:cNvPr id="7" name="Groep 59"/>
                  <p:cNvGrpSpPr>
                    <a:grpSpLocks/>
                  </p:cNvGrpSpPr>
                  <p:nvPr/>
                </p:nvGrpSpPr>
                <p:grpSpPr bwMode="auto">
                  <a:xfrm>
                    <a:off x="3420208" y="1697039"/>
                    <a:ext cx="4624754" cy="3711575"/>
                    <a:chOff x="3856893" y="1697254"/>
                    <a:chExt cx="649168" cy="3711845"/>
                  </a:xfrm>
                </p:grpSpPr>
                <p:sp>
                  <p:nvSpPr>
                    <p:cNvPr id="29" name="Rechthoek 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859618" y="2568143"/>
                      <a:ext cx="640414" cy="1944687"/>
                    </a:xfrm>
                    <a:prstGeom prst="rect">
                      <a:avLst/>
                    </a:prstGeom>
                    <a:solidFill>
                      <a:srgbClr val="92D05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lIns="0" tIns="0" rIns="0" bIns="0"/>
                    <a:lstStyle/>
                    <a:p>
                      <a:endParaRPr lang="en-GB"/>
                    </a:p>
                  </p:txBody>
                </p:sp>
                <p:grpSp>
                  <p:nvGrpSpPr>
                    <p:cNvPr id="30" name="Groep 6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856893" y="1697254"/>
                      <a:ext cx="649167" cy="868147"/>
                      <a:chOff x="3856893" y="1697254"/>
                      <a:chExt cx="649167" cy="868147"/>
                    </a:xfrm>
                  </p:grpSpPr>
                  <p:grpSp>
                    <p:nvGrpSpPr>
                      <p:cNvPr id="38" name="Groep 7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856893" y="1697254"/>
                        <a:ext cx="649167" cy="868147"/>
                        <a:chOff x="3856893" y="1697254"/>
                        <a:chExt cx="649167" cy="868147"/>
                      </a:xfrm>
                    </p:grpSpPr>
                    <p:sp>
                      <p:nvSpPr>
                        <p:cNvPr id="40" name="Stroomdiagram: Proces 2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893118" y="1709468"/>
                          <a:ext cx="612941" cy="287337"/>
                        </a:xfrm>
                        <a:prstGeom prst="flowChartProcess">
                          <a:avLst/>
                        </a:prstGeom>
                        <a:solidFill>
                          <a:srgbClr val="FF717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lIns="0" tIns="0" rIns="0" bIns="0"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41" name="Rechthoek 40"/>
                        <p:cNvSpPr/>
                        <p:nvPr/>
                      </p:nvSpPr>
                      <p:spPr bwMode="auto">
                        <a:xfrm>
                          <a:off x="3890627" y="1990962"/>
                          <a:ext cx="615434" cy="288946"/>
                        </a:xfrm>
                        <a:prstGeom prst="rect">
                          <a:avLst/>
                        </a:prstGeom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n>
                          <a:noFill/>
                        </a:ln>
                        <a:effectLst/>
                        <a:extLst/>
                      </p:spPr>
                      <p:txBody>
                        <a:bodyPr lIns="0" tIns="0" rIns="0" bIns="0"/>
                        <a:lstStyle/>
                        <a:p>
                          <a:pPr>
                            <a:defRPr/>
                          </a:pPr>
                          <a:endParaRPr lang="en-GB"/>
                        </a:p>
                      </p:txBody>
                    </p:sp>
                    <p:sp>
                      <p:nvSpPr>
                        <p:cNvPr id="42" name="Rechthoek 7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894992" y="2287779"/>
                          <a:ext cx="605039" cy="277622"/>
                        </a:xfrm>
                        <a:prstGeom prst="rect">
                          <a:avLst/>
                        </a:prstGeom>
                        <a:solidFill>
                          <a:srgbClr val="CCFF99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lIns="0" tIns="0" rIns="0" bIns="0"/>
                        <a:lstStyle/>
                        <a:p>
                          <a:endParaRPr lang="en-GB"/>
                        </a:p>
                      </p:txBody>
                    </p:sp>
                    <p:cxnSp>
                      <p:nvCxnSpPr>
                        <p:cNvPr id="43" name="Rechte verbindingslijn 7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3880338" y="2565400"/>
                          <a:ext cx="625721" cy="0"/>
                        </a:xfrm>
                        <a:prstGeom prst="line">
                          <a:avLst/>
                        </a:prstGeom>
                        <a:noFill/>
                        <a:ln w="34925" algn="ctr">
                          <a:solidFill>
                            <a:srgbClr val="0099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  <p:cxnSp>
                      <p:nvCxnSpPr>
                        <p:cNvPr id="44" name="Rechte verbindingslijn 18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3856893" y="1994676"/>
                          <a:ext cx="649166" cy="0"/>
                        </a:xfrm>
                        <a:prstGeom prst="line">
                          <a:avLst/>
                        </a:prstGeom>
                        <a:noFill/>
                        <a:ln w="34925" algn="ctr">
                          <a:solidFill>
                            <a:srgbClr val="FFC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  <p:cxnSp>
                      <p:nvCxnSpPr>
                        <p:cNvPr id="45" name="Rechte verbindingslijn 21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V="1">
                          <a:off x="3867150" y="1697254"/>
                          <a:ext cx="638910" cy="1"/>
                        </a:xfrm>
                        <a:prstGeom prst="line">
                          <a:avLst/>
                        </a:prstGeom>
                        <a:noFill/>
                        <a:ln w="34925" algn="ctr">
                          <a:solidFill>
                            <a:srgbClr val="FF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</p:grpSp>
                  <p:cxnSp>
                    <p:nvCxnSpPr>
                      <p:cNvPr id="39" name="Rechte verbindingslijn 10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903052" y="2279218"/>
                        <a:ext cx="603007" cy="0"/>
                      </a:xfrm>
                      <a:prstGeom prst="line">
                        <a:avLst/>
                      </a:prstGeom>
                      <a:noFill/>
                      <a:ln w="34925" algn="ctr">
                        <a:solidFill>
                          <a:srgbClr val="92D05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</p:grpSp>
                <p:sp>
                  <p:nvSpPr>
                    <p:cNvPr id="31" name="Rechthoek 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884735" y="4529111"/>
                      <a:ext cx="621325" cy="288925"/>
                    </a:xfrm>
                    <a:prstGeom prst="rect">
                      <a:avLst/>
                    </a:prstGeom>
                    <a:solidFill>
                      <a:srgbClr val="CCFF99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lIns="0" tIns="0" rIns="0" bIns="0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2" name="Rechthoek 31"/>
                    <p:cNvSpPr/>
                    <p:nvPr/>
                  </p:nvSpPr>
                  <p:spPr bwMode="auto">
                    <a:xfrm>
                      <a:off x="3873143" y="4831207"/>
                      <a:ext cx="632918" cy="288946"/>
                    </a:xfrm>
                    <a:prstGeom prst="rect">
                      <a:avLst/>
                    </a:prstGeom>
                    <a:solidFill>
                      <a:schemeClr val="accent1">
                        <a:lumMod val="60000"/>
                        <a:lumOff val="40000"/>
                      </a:schemeClr>
                    </a:solidFill>
                    <a:ln>
                      <a:noFill/>
                    </a:ln>
                    <a:effectLst/>
                    <a:extLst/>
                  </p:spPr>
                  <p:txBody>
                    <a:bodyPr lIns="0" tIns="0" rIns="0" bIns="0"/>
                    <a:lstStyle/>
                    <a:p>
                      <a:pPr>
                        <a:defRPr/>
                      </a:pPr>
                      <a:endParaRPr lang="en-GB"/>
                    </a:p>
                  </p:txBody>
                </p:sp>
                <p:sp>
                  <p:nvSpPr>
                    <p:cNvPr id="33" name="Stroomdiagram: Proces 1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879513" y="5121762"/>
                      <a:ext cx="626548" cy="287337"/>
                    </a:xfrm>
                    <a:prstGeom prst="flowChartProcess">
                      <a:avLst/>
                    </a:prstGeom>
                    <a:solidFill>
                      <a:srgbClr val="FF7171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lIns="0" tIns="0" rIns="0" bIns="0"/>
                    <a:lstStyle/>
                    <a:p>
                      <a:endParaRPr lang="en-GB"/>
                    </a:p>
                  </p:txBody>
                </p:sp>
                <p:cxnSp>
                  <p:nvCxnSpPr>
                    <p:cNvPr id="34" name="Rechte verbindingslijn 10"/>
                    <p:cNvCxnSpPr>
                      <a:cxnSpLocks noChangeShapeType="1"/>
                    </p:cNvCxnSpPr>
                    <p:nvPr/>
                  </p:nvCxnSpPr>
                  <p:spPr bwMode="auto">
                    <a:xfrm flipV="1">
                      <a:off x="3884084" y="4508500"/>
                      <a:ext cx="615947" cy="4330"/>
                    </a:xfrm>
                    <a:prstGeom prst="line">
                      <a:avLst/>
                    </a:prstGeom>
                    <a:noFill/>
                    <a:ln w="34925" algn="ctr">
                      <a:solidFill>
                        <a:srgbClr val="0099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35" name="Rechte verbindingslijn 10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3873177" y="4818036"/>
                      <a:ext cx="632883" cy="0"/>
                    </a:xfrm>
                    <a:prstGeom prst="line">
                      <a:avLst/>
                    </a:prstGeom>
                    <a:noFill/>
                    <a:ln w="34925" algn="ctr">
                      <a:solidFill>
                        <a:srgbClr val="92D05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36" name="Rechte verbindingslijn 19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3864612" y="5120150"/>
                      <a:ext cx="641448" cy="1612"/>
                    </a:xfrm>
                    <a:prstGeom prst="line">
                      <a:avLst/>
                    </a:prstGeom>
                    <a:noFill/>
                    <a:ln w="34925" algn="ctr">
                      <a:solidFill>
                        <a:srgbClr val="FFC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37" name="Rechte verbindingslijn 20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3880338" y="5394298"/>
                      <a:ext cx="620518" cy="0"/>
                    </a:xfrm>
                    <a:prstGeom prst="line">
                      <a:avLst/>
                    </a:prstGeom>
                    <a:noFill/>
                    <a:ln w="34925" algn="ctr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</p:grpSp>
              <p:sp>
                <p:nvSpPr>
                  <p:cNvPr id="8" name="Stroomdiagram: Proces 121"/>
                  <p:cNvSpPr>
                    <a:spLocks noChangeArrowheads="1"/>
                  </p:cNvSpPr>
                  <p:nvPr/>
                </p:nvSpPr>
                <p:spPr bwMode="auto">
                  <a:xfrm>
                    <a:off x="778120" y="5140325"/>
                    <a:ext cx="3083169" cy="255588"/>
                  </a:xfrm>
                  <a:prstGeom prst="flowChartProcess">
                    <a:avLst/>
                  </a:prstGeom>
                  <a:solidFill>
                    <a:srgbClr val="FF717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/>
                  <a:p>
                    <a:endParaRPr lang="en-GB"/>
                  </a:p>
                </p:txBody>
              </p:sp>
              <p:sp>
                <p:nvSpPr>
                  <p:cNvPr id="9" name="Rechthoek 8"/>
                  <p:cNvSpPr/>
                  <p:nvPr/>
                </p:nvSpPr>
                <p:spPr bwMode="auto">
                  <a:xfrm>
                    <a:off x="778120" y="4806951"/>
                    <a:ext cx="3083169" cy="320675"/>
                  </a:xfrm>
                  <a:prstGeom prst="rect">
                    <a:avLst/>
                  </a:pr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  <a:extLst/>
                </p:spPr>
                <p:txBody>
                  <a:bodyPr lIns="0" tIns="0" rIns="0" bIns="0"/>
                  <a:lstStyle/>
                  <a:p>
                    <a:pPr>
                      <a:defRPr/>
                    </a:pPr>
                    <a:endParaRPr lang="en-GB"/>
                  </a:p>
                </p:txBody>
              </p:sp>
              <p:grpSp>
                <p:nvGrpSpPr>
                  <p:cNvPr id="10" name="Groep 9"/>
                  <p:cNvGrpSpPr/>
                  <p:nvPr/>
                </p:nvGrpSpPr>
                <p:grpSpPr>
                  <a:xfrm>
                    <a:off x="805962" y="1706563"/>
                    <a:ext cx="3087565" cy="563563"/>
                    <a:chOff x="805962" y="1706563"/>
                    <a:chExt cx="3087565" cy="563563"/>
                  </a:xfrm>
                </p:grpSpPr>
                <p:sp>
                  <p:nvSpPr>
                    <p:cNvPr id="27" name="Stroomdiagram: Proces 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10358" y="1706563"/>
                      <a:ext cx="3083169" cy="287337"/>
                    </a:xfrm>
                    <a:prstGeom prst="flowChartProcess">
                      <a:avLst/>
                    </a:prstGeom>
                    <a:solidFill>
                      <a:srgbClr val="FF7171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lIns="0" tIns="0" rIns="0" bIns="0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8" name="Rechthoek 27"/>
                    <p:cNvSpPr/>
                    <p:nvPr/>
                  </p:nvSpPr>
                  <p:spPr bwMode="auto">
                    <a:xfrm>
                      <a:off x="805962" y="1981201"/>
                      <a:ext cx="3083169" cy="288925"/>
                    </a:xfrm>
                    <a:prstGeom prst="rect">
                      <a:avLst/>
                    </a:prstGeom>
                    <a:solidFill>
                      <a:schemeClr val="accent1">
                        <a:lumMod val="60000"/>
                        <a:lumOff val="40000"/>
                      </a:schemeClr>
                    </a:solidFill>
                    <a:ln>
                      <a:noFill/>
                    </a:ln>
                    <a:effectLst/>
                    <a:extLst/>
                  </p:spPr>
                  <p:txBody>
                    <a:bodyPr lIns="0" tIns="0" rIns="0" bIns="0"/>
                    <a:lstStyle/>
                    <a:p>
                      <a:pPr>
                        <a:defRPr/>
                      </a:pPr>
                      <a:endParaRPr lang="en-GB"/>
                    </a:p>
                  </p:txBody>
                </p:sp>
              </p:grpSp>
              <p:cxnSp>
                <p:nvCxnSpPr>
                  <p:cNvPr id="11" name="Rechte verbindingslijn 18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811823" y="1993900"/>
                    <a:ext cx="3084635" cy="0"/>
                  </a:xfrm>
                  <a:prstGeom prst="line">
                    <a:avLst/>
                  </a:prstGeom>
                  <a:noFill/>
                  <a:ln w="34925" algn="ctr">
                    <a:solidFill>
                      <a:srgbClr val="FFC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12" name="Rechte verbindingslijn 19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772258" y="5129213"/>
                    <a:ext cx="3081703" cy="0"/>
                  </a:xfrm>
                  <a:prstGeom prst="line">
                    <a:avLst/>
                  </a:prstGeom>
                  <a:noFill/>
                  <a:ln w="34925" algn="ctr">
                    <a:solidFill>
                      <a:srgbClr val="FFC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13" name="Rechte verbindingslijn 20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781051" y="5394325"/>
                    <a:ext cx="3083169" cy="0"/>
                  </a:xfrm>
                  <a:prstGeom prst="line">
                    <a:avLst/>
                  </a:prstGeom>
                  <a:noFill/>
                  <a:ln w="34925" algn="ctr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sp>
                <p:nvSpPr>
                  <p:cNvPr id="14" name="Tekstvak 1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21923" y="1268416"/>
                    <a:ext cx="1178763" cy="47374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 eaLnBrk="0" hangingPunct="0">
                      <a:defRPr sz="700">
                        <a:solidFill>
                          <a:srgbClr val="666666"/>
                        </a:solidFill>
                        <a:latin typeface="Verdana" pitchFamily="34" charset="0"/>
                      </a:defRPr>
                    </a:lvl1pPr>
                    <a:lvl2pPr marL="742950" indent="-285750" eaLnBrk="0" hangingPunct="0">
                      <a:defRPr sz="700">
                        <a:solidFill>
                          <a:srgbClr val="666666"/>
                        </a:solidFill>
                        <a:latin typeface="Verdana" pitchFamily="34" charset="0"/>
                      </a:defRPr>
                    </a:lvl2pPr>
                    <a:lvl3pPr marL="1143000" indent="-228600" eaLnBrk="0" hangingPunct="0">
                      <a:defRPr sz="700">
                        <a:solidFill>
                          <a:srgbClr val="666666"/>
                        </a:solidFill>
                        <a:latin typeface="Verdana" pitchFamily="34" charset="0"/>
                      </a:defRPr>
                    </a:lvl3pPr>
                    <a:lvl4pPr marL="1600200" indent="-228600" eaLnBrk="0" hangingPunct="0">
                      <a:defRPr sz="700">
                        <a:solidFill>
                          <a:srgbClr val="666666"/>
                        </a:solidFill>
                        <a:latin typeface="Verdana" pitchFamily="34" charset="0"/>
                      </a:defRPr>
                    </a:lvl4pPr>
                    <a:lvl5pPr marL="2057400" indent="-228600" eaLnBrk="0" hangingPunct="0">
                      <a:defRPr sz="700">
                        <a:solidFill>
                          <a:srgbClr val="666666"/>
                        </a:solidFill>
                        <a:latin typeface="Verdana" pitchFamily="34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700">
                        <a:solidFill>
                          <a:srgbClr val="666666"/>
                        </a:solidFill>
                        <a:latin typeface="Verdana" pitchFamily="34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700">
                        <a:solidFill>
                          <a:srgbClr val="666666"/>
                        </a:solidFill>
                        <a:latin typeface="Verdana" pitchFamily="34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700">
                        <a:solidFill>
                          <a:srgbClr val="666666"/>
                        </a:solidFill>
                        <a:latin typeface="Verdana" pitchFamily="34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700">
                        <a:solidFill>
                          <a:srgbClr val="666666"/>
                        </a:solidFill>
                        <a:latin typeface="Verdana" pitchFamily="34" charset="0"/>
                      </a:defRPr>
                    </a:lvl9pPr>
                  </a:lstStyle>
                  <a:p>
                    <a:pPr eaLnBrk="1" hangingPunct="1"/>
                    <a:r>
                      <a:rPr lang="nl-NL" sz="1050" b="1" dirty="0"/>
                      <a:t>06:00</a:t>
                    </a:r>
                    <a:endParaRPr lang="en-GB" sz="1050" b="1" dirty="0"/>
                  </a:p>
                </p:txBody>
              </p:sp>
              <p:sp>
                <p:nvSpPr>
                  <p:cNvPr id="15" name="Tekstvak 1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994016" y="1274324"/>
                    <a:ext cx="1077653" cy="47374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 eaLnBrk="0" hangingPunct="0">
                      <a:defRPr sz="700">
                        <a:solidFill>
                          <a:srgbClr val="666666"/>
                        </a:solidFill>
                        <a:latin typeface="Verdana" pitchFamily="34" charset="0"/>
                      </a:defRPr>
                    </a:lvl1pPr>
                    <a:lvl2pPr marL="742950" indent="-285750" eaLnBrk="0" hangingPunct="0">
                      <a:defRPr sz="700">
                        <a:solidFill>
                          <a:srgbClr val="666666"/>
                        </a:solidFill>
                        <a:latin typeface="Verdana" pitchFamily="34" charset="0"/>
                      </a:defRPr>
                    </a:lvl2pPr>
                    <a:lvl3pPr marL="1143000" indent="-228600" eaLnBrk="0" hangingPunct="0">
                      <a:defRPr sz="700">
                        <a:solidFill>
                          <a:srgbClr val="666666"/>
                        </a:solidFill>
                        <a:latin typeface="Verdana" pitchFamily="34" charset="0"/>
                      </a:defRPr>
                    </a:lvl3pPr>
                    <a:lvl4pPr marL="1600200" indent="-228600" eaLnBrk="0" hangingPunct="0">
                      <a:defRPr sz="700">
                        <a:solidFill>
                          <a:srgbClr val="666666"/>
                        </a:solidFill>
                        <a:latin typeface="Verdana" pitchFamily="34" charset="0"/>
                      </a:defRPr>
                    </a:lvl4pPr>
                    <a:lvl5pPr marL="2057400" indent="-228600" eaLnBrk="0" hangingPunct="0">
                      <a:defRPr sz="700">
                        <a:solidFill>
                          <a:srgbClr val="666666"/>
                        </a:solidFill>
                        <a:latin typeface="Verdana" pitchFamily="34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700">
                        <a:solidFill>
                          <a:srgbClr val="666666"/>
                        </a:solidFill>
                        <a:latin typeface="Verdana" pitchFamily="34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700">
                        <a:solidFill>
                          <a:srgbClr val="666666"/>
                        </a:solidFill>
                        <a:latin typeface="Verdana" pitchFamily="34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700">
                        <a:solidFill>
                          <a:srgbClr val="666666"/>
                        </a:solidFill>
                        <a:latin typeface="Verdana" pitchFamily="34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700">
                        <a:solidFill>
                          <a:srgbClr val="666666"/>
                        </a:solidFill>
                        <a:latin typeface="Verdana" pitchFamily="34" charset="0"/>
                      </a:defRPr>
                    </a:lvl9pPr>
                  </a:lstStyle>
                  <a:p>
                    <a:pPr eaLnBrk="1" hangingPunct="1"/>
                    <a:r>
                      <a:rPr lang="nl-NL" sz="1050" b="1" dirty="0"/>
                      <a:t>06:00</a:t>
                    </a:r>
                    <a:endParaRPr lang="en-GB" sz="1050" b="1" dirty="0"/>
                  </a:p>
                </p:txBody>
              </p:sp>
              <p:sp>
                <p:nvSpPr>
                  <p:cNvPr id="16" name="Rechthoek 44"/>
                  <p:cNvSpPr>
                    <a:spLocks noChangeArrowheads="1"/>
                  </p:cNvSpPr>
                  <p:nvPr/>
                </p:nvSpPr>
                <p:spPr bwMode="auto">
                  <a:xfrm>
                    <a:off x="773724" y="4518026"/>
                    <a:ext cx="3081704" cy="288925"/>
                  </a:xfrm>
                  <a:prstGeom prst="rect">
                    <a:avLst/>
                  </a:prstGeom>
                  <a:solidFill>
                    <a:srgbClr val="CCFF99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/>
                  <a:p>
                    <a:endParaRPr lang="en-GB"/>
                  </a:p>
                </p:txBody>
              </p:sp>
              <p:cxnSp>
                <p:nvCxnSpPr>
                  <p:cNvPr id="17" name="Rechte verbindingslijn 10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767862" y="4818063"/>
                    <a:ext cx="3087566" cy="0"/>
                  </a:xfrm>
                  <a:prstGeom prst="line">
                    <a:avLst/>
                  </a:prstGeom>
                  <a:noFill/>
                  <a:ln w="34925" algn="ctr">
                    <a:solidFill>
                      <a:srgbClr val="92D05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sp>
                <p:nvSpPr>
                  <p:cNvPr id="18" name="Rechthoek 48"/>
                  <p:cNvSpPr>
                    <a:spLocks noChangeArrowheads="1"/>
                  </p:cNvSpPr>
                  <p:nvPr/>
                </p:nvSpPr>
                <p:spPr bwMode="auto">
                  <a:xfrm>
                    <a:off x="792774" y="2273301"/>
                    <a:ext cx="3081703" cy="288925"/>
                  </a:xfrm>
                  <a:prstGeom prst="rect">
                    <a:avLst/>
                  </a:prstGeom>
                  <a:solidFill>
                    <a:srgbClr val="CCFF99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/>
                  <a:p>
                    <a:endParaRPr lang="en-GB"/>
                  </a:p>
                </p:txBody>
              </p:sp>
              <p:cxnSp>
                <p:nvCxnSpPr>
                  <p:cNvPr id="19" name="Rechte verbindingslijn 10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782516" y="2284413"/>
                    <a:ext cx="3087566" cy="0"/>
                  </a:xfrm>
                  <a:prstGeom prst="line">
                    <a:avLst/>
                  </a:prstGeom>
                  <a:noFill/>
                  <a:ln w="34925" algn="ctr">
                    <a:solidFill>
                      <a:srgbClr val="92D05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sp>
                <p:nvSpPr>
                  <p:cNvPr id="20" name="Rechthoek 25"/>
                  <p:cNvSpPr>
                    <a:spLocks noChangeArrowheads="1"/>
                  </p:cNvSpPr>
                  <p:nvPr/>
                </p:nvSpPr>
                <p:spPr bwMode="auto">
                  <a:xfrm>
                    <a:off x="781051" y="2563814"/>
                    <a:ext cx="3083169" cy="1944687"/>
                  </a:xfrm>
                  <a:prstGeom prst="rect">
                    <a:avLst/>
                  </a:prstGeom>
                  <a:solidFill>
                    <a:srgbClr val="92D05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/>
                  <a:p>
                    <a:endParaRPr lang="en-GB"/>
                  </a:p>
                </p:txBody>
              </p:sp>
              <p:cxnSp>
                <p:nvCxnSpPr>
                  <p:cNvPr id="21" name="Rechte verbindingslijn 10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803031" y="4508500"/>
                    <a:ext cx="3058258" cy="0"/>
                  </a:xfrm>
                  <a:prstGeom prst="line">
                    <a:avLst/>
                  </a:prstGeom>
                  <a:noFill/>
                  <a:ln w="34925" algn="ctr">
                    <a:solidFill>
                      <a:srgbClr val="0099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2" name="Rechte verbindingslijn 7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783982" y="2565400"/>
                    <a:ext cx="3080238" cy="0"/>
                  </a:xfrm>
                  <a:prstGeom prst="line">
                    <a:avLst/>
                  </a:prstGeom>
                  <a:noFill/>
                  <a:ln w="34925" algn="ctr">
                    <a:solidFill>
                      <a:srgbClr val="0099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3" name="Rechte verbindingslijn 43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3870082" y="1268414"/>
                    <a:ext cx="14654" cy="4321175"/>
                  </a:xfrm>
                  <a:prstGeom prst="line">
                    <a:avLst/>
                  </a:prstGeom>
                  <a:noFill/>
                  <a:ln w="31750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4" name="Rechte verbindingslijn 11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783981" y="3573463"/>
                    <a:ext cx="7244862" cy="0"/>
                  </a:xfrm>
                  <a:prstGeom prst="line">
                    <a:avLst/>
                  </a:prstGeom>
                  <a:noFill/>
                  <a:ln w="34925" algn="ctr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sp>
                <p:nvSpPr>
                  <p:cNvPr id="25" name="Stroomdiagram: Proces 127"/>
                  <p:cNvSpPr>
                    <a:spLocks noChangeArrowheads="1"/>
                  </p:cNvSpPr>
                  <p:nvPr/>
                </p:nvSpPr>
                <p:spPr bwMode="auto">
                  <a:xfrm>
                    <a:off x="7987812" y="1376363"/>
                    <a:ext cx="432288" cy="4373562"/>
                  </a:xfrm>
                  <a:prstGeom prst="flowChartProcess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/>
                  <a:p>
                    <a:endParaRPr lang="en-GB"/>
                  </a:p>
                </p:txBody>
              </p:sp>
              <p:cxnSp>
                <p:nvCxnSpPr>
                  <p:cNvPr id="26" name="Rechte verbindingslijn 126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7973159" y="1268414"/>
                    <a:ext cx="20515" cy="4321175"/>
                  </a:xfrm>
                  <a:prstGeom prst="line">
                    <a:avLst/>
                  </a:prstGeom>
                  <a:noFill/>
                  <a:ln w="31750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</p:grpSp>
          <p:sp>
            <p:nvSpPr>
              <p:cNvPr id="58" name="Vrije vorm 57"/>
              <p:cNvSpPr/>
              <p:nvPr/>
            </p:nvSpPr>
            <p:spPr>
              <a:xfrm>
                <a:off x="1647497" y="4397756"/>
                <a:ext cx="4808482" cy="426492"/>
              </a:xfrm>
              <a:custGeom>
                <a:avLst/>
                <a:gdLst>
                  <a:gd name="connsiteX0" fmla="*/ 0 w 4808482"/>
                  <a:gd name="connsiteY0" fmla="*/ 347665 h 426492"/>
                  <a:gd name="connsiteX1" fmla="*/ 409903 w 4808482"/>
                  <a:gd name="connsiteY1" fmla="*/ 87534 h 426492"/>
                  <a:gd name="connsiteX2" fmla="*/ 1300655 w 4808482"/>
                  <a:gd name="connsiteY2" fmla="*/ 339782 h 426492"/>
                  <a:gd name="connsiteX3" fmla="*/ 2546131 w 4808482"/>
                  <a:gd name="connsiteY3" fmla="*/ 8706 h 426492"/>
                  <a:gd name="connsiteX4" fmla="*/ 3767958 w 4808482"/>
                  <a:gd name="connsiteY4" fmla="*/ 119065 h 426492"/>
                  <a:gd name="connsiteX5" fmla="*/ 4335517 w 4808482"/>
                  <a:gd name="connsiteY5" fmla="*/ 363430 h 426492"/>
                  <a:gd name="connsiteX6" fmla="*/ 4808482 w 4808482"/>
                  <a:gd name="connsiteY6" fmla="*/ 426492 h 4264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808482" h="426492">
                    <a:moveTo>
                      <a:pt x="0" y="347665"/>
                    </a:moveTo>
                    <a:cubicBezTo>
                      <a:pt x="96563" y="218256"/>
                      <a:pt x="193127" y="88848"/>
                      <a:pt x="409903" y="87534"/>
                    </a:cubicBezTo>
                    <a:cubicBezTo>
                      <a:pt x="626679" y="86220"/>
                      <a:pt x="944617" y="352920"/>
                      <a:pt x="1300655" y="339782"/>
                    </a:cubicBezTo>
                    <a:cubicBezTo>
                      <a:pt x="1656693" y="326644"/>
                      <a:pt x="2134914" y="45492"/>
                      <a:pt x="2546131" y="8706"/>
                    </a:cubicBezTo>
                    <a:cubicBezTo>
                      <a:pt x="2957348" y="-28080"/>
                      <a:pt x="3469727" y="59944"/>
                      <a:pt x="3767958" y="119065"/>
                    </a:cubicBezTo>
                    <a:cubicBezTo>
                      <a:pt x="4066189" y="178186"/>
                      <a:pt x="4162096" y="312192"/>
                      <a:pt x="4335517" y="363430"/>
                    </a:cubicBezTo>
                    <a:cubicBezTo>
                      <a:pt x="4508938" y="414668"/>
                      <a:pt x="4658710" y="420580"/>
                      <a:pt x="4808482" y="426492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0" name="Vrije vorm 59"/>
              <p:cNvSpPr/>
              <p:nvPr/>
            </p:nvSpPr>
            <p:spPr>
              <a:xfrm>
                <a:off x="1647497" y="3863308"/>
                <a:ext cx="4808482" cy="543154"/>
              </a:xfrm>
              <a:custGeom>
                <a:avLst/>
                <a:gdLst>
                  <a:gd name="connsiteX0" fmla="*/ 0 w 4808482"/>
                  <a:gd name="connsiteY0" fmla="*/ 543154 h 543154"/>
                  <a:gd name="connsiteX1" fmla="*/ 362606 w 4808482"/>
                  <a:gd name="connsiteY1" fmla="*/ 267258 h 543154"/>
                  <a:gd name="connsiteX2" fmla="*/ 1008993 w 4808482"/>
                  <a:gd name="connsiteY2" fmla="*/ 480092 h 543154"/>
                  <a:gd name="connsiteX3" fmla="*/ 2136227 w 4808482"/>
                  <a:gd name="connsiteY3" fmla="*/ 7126 h 543154"/>
                  <a:gd name="connsiteX4" fmla="*/ 3515710 w 4808482"/>
                  <a:gd name="connsiteY4" fmla="*/ 196313 h 543154"/>
                  <a:gd name="connsiteX5" fmla="*/ 4272455 w 4808482"/>
                  <a:gd name="connsiteY5" fmla="*/ 212078 h 543154"/>
                  <a:gd name="connsiteX6" fmla="*/ 4808482 w 4808482"/>
                  <a:gd name="connsiteY6" fmla="*/ 290906 h 5431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808482" h="543154">
                    <a:moveTo>
                      <a:pt x="0" y="543154"/>
                    </a:moveTo>
                    <a:cubicBezTo>
                      <a:pt x="97220" y="410461"/>
                      <a:pt x="194440" y="277768"/>
                      <a:pt x="362606" y="267258"/>
                    </a:cubicBezTo>
                    <a:cubicBezTo>
                      <a:pt x="530772" y="256748"/>
                      <a:pt x="713390" y="523447"/>
                      <a:pt x="1008993" y="480092"/>
                    </a:cubicBezTo>
                    <a:cubicBezTo>
                      <a:pt x="1304596" y="436737"/>
                      <a:pt x="1718441" y="54422"/>
                      <a:pt x="2136227" y="7126"/>
                    </a:cubicBezTo>
                    <a:cubicBezTo>
                      <a:pt x="2554013" y="-40170"/>
                      <a:pt x="3159672" y="162154"/>
                      <a:pt x="3515710" y="196313"/>
                    </a:cubicBezTo>
                    <a:cubicBezTo>
                      <a:pt x="3871748" y="230472"/>
                      <a:pt x="4056993" y="196313"/>
                      <a:pt x="4272455" y="212078"/>
                    </a:cubicBezTo>
                    <a:cubicBezTo>
                      <a:pt x="4487917" y="227843"/>
                      <a:pt x="4648199" y="259374"/>
                      <a:pt x="4808482" y="290906"/>
                    </a:cubicBezTo>
                  </a:path>
                </a:pathLst>
              </a:cu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1" name="Vrije vorm 60"/>
              <p:cNvSpPr/>
              <p:nvPr/>
            </p:nvSpPr>
            <p:spPr>
              <a:xfrm>
                <a:off x="1647497" y="5119943"/>
                <a:ext cx="4808482" cy="342809"/>
              </a:xfrm>
              <a:custGeom>
                <a:avLst/>
                <a:gdLst>
                  <a:gd name="connsiteX0" fmla="*/ 0 w 4808482"/>
                  <a:gd name="connsiteY0" fmla="*/ 59029 h 342809"/>
                  <a:gd name="connsiteX1" fmla="*/ 307427 w 4808482"/>
                  <a:gd name="connsiteY1" fmla="*/ 3850 h 342809"/>
                  <a:gd name="connsiteX2" fmla="*/ 1253358 w 4808482"/>
                  <a:gd name="connsiteY2" fmla="*/ 153623 h 342809"/>
                  <a:gd name="connsiteX3" fmla="*/ 2049517 w 4808482"/>
                  <a:gd name="connsiteY3" fmla="*/ 208802 h 342809"/>
                  <a:gd name="connsiteX4" fmla="*/ 3082158 w 4808482"/>
                  <a:gd name="connsiteY4" fmla="*/ 59029 h 342809"/>
                  <a:gd name="connsiteX5" fmla="*/ 4808482 w 4808482"/>
                  <a:gd name="connsiteY5" fmla="*/ 342809 h 3428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808482" h="342809">
                    <a:moveTo>
                      <a:pt x="0" y="59029"/>
                    </a:moveTo>
                    <a:cubicBezTo>
                      <a:pt x="49267" y="23556"/>
                      <a:pt x="98534" y="-11916"/>
                      <a:pt x="307427" y="3850"/>
                    </a:cubicBezTo>
                    <a:cubicBezTo>
                      <a:pt x="516320" y="19616"/>
                      <a:pt x="963010" y="119464"/>
                      <a:pt x="1253358" y="153623"/>
                    </a:cubicBezTo>
                    <a:cubicBezTo>
                      <a:pt x="1543706" y="187782"/>
                      <a:pt x="1744717" y="224568"/>
                      <a:pt x="2049517" y="208802"/>
                    </a:cubicBezTo>
                    <a:cubicBezTo>
                      <a:pt x="2354317" y="193036"/>
                      <a:pt x="2622331" y="36694"/>
                      <a:pt x="3082158" y="59029"/>
                    </a:cubicBezTo>
                    <a:cubicBezTo>
                      <a:pt x="3541986" y="81364"/>
                      <a:pt x="4175234" y="212086"/>
                      <a:pt x="4808482" y="342809"/>
                    </a:cubicBezTo>
                  </a:path>
                </a:pathLst>
              </a:custGeom>
              <a:noFill/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47" name="Rechthoek 46"/>
            <p:cNvSpPr/>
            <p:nvPr/>
          </p:nvSpPr>
          <p:spPr>
            <a:xfrm>
              <a:off x="1302955" y="3707614"/>
              <a:ext cx="246648" cy="21607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887413" y="1395413"/>
            <a:ext cx="8149083" cy="4697412"/>
          </a:xfrm>
        </p:spPr>
        <p:txBody>
          <a:bodyPr/>
          <a:lstStyle/>
          <a:p>
            <a:r>
              <a:rPr lang="en-US" sz="2000" dirty="0" smtClean="0"/>
              <a:t>Continuous market based balancing </a:t>
            </a:r>
          </a:p>
          <a:p>
            <a:r>
              <a:rPr lang="en-US" sz="2000" dirty="0" smtClean="0"/>
              <a:t>Network users have primary balancing responsibility</a:t>
            </a:r>
          </a:p>
          <a:p>
            <a:r>
              <a:rPr lang="en-US" sz="2000" dirty="0" smtClean="0"/>
              <a:t>Maximal linepack flexibility available for network users</a:t>
            </a:r>
          </a:p>
          <a:p>
            <a:r>
              <a:rPr lang="en-US" sz="2000" dirty="0" smtClean="0"/>
              <a:t>Near real time information provision</a:t>
            </a:r>
          </a:p>
          <a:p>
            <a:endParaRPr lang="en-US" sz="20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887413" y="396000"/>
            <a:ext cx="8077075" cy="889000"/>
          </a:xfrm>
        </p:spPr>
        <p:txBody>
          <a:bodyPr/>
          <a:lstStyle/>
          <a:p>
            <a:r>
              <a:rPr lang="nl-NL" dirty="0" smtClean="0">
                <a:solidFill>
                  <a:srgbClr val="990000"/>
                </a:solidFill>
              </a:rPr>
              <a:t>3. </a:t>
            </a:r>
            <a:r>
              <a:rPr lang="nl-NL" dirty="0" err="1" smtClean="0">
                <a:solidFill>
                  <a:srgbClr val="990000"/>
                </a:solidFill>
              </a:rPr>
              <a:t>Current</a:t>
            </a:r>
            <a:r>
              <a:rPr lang="nl-NL" dirty="0" smtClean="0">
                <a:solidFill>
                  <a:srgbClr val="990000"/>
                </a:solidFill>
              </a:rPr>
              <a:t> </a:t>
            </a:r>
            <a:r>
              <a:rPr lang="nl-NL" dirty="0" err="1" smtClean="0">
                <a:solidFill>
                  <a:srgbClr val="990000"/>
                </a:solidFill>
              </a:rPr>
              <a:t>balancing</a:t>
            </a:r>
            <a:r>
              <a:rPr lang="nl-NL" dirty="0" smtClean="0">
                <a:solidFill>
                  <a:srgbClr val="990000"/>
                </a:solidFill>
              </a:rPr>
              <a:t> regime</a:t>
            </a:r>
            <a:endParaRPr lang="en-GB" sz="2000" dirty="0">
              <a:solidFill>
                <a:srgbClr val="990000"/>
              </a:solidFill>
            </a:endParaRPr>
          </a:p>
        </p:txBody>
      </p:sp>
      <p:sp>
        <p:nvSpPr>
          <p:cNvPr id="63" name="Tekstvak 130"/>
          <p:cNvSpPr txBox="1">
            <a:spLocks noChangeArrowheads="1"/>
          </p:cNvSpPr>
          <p:nvPr/>
        </p:nvSpPr>
        <p:spPr bwMode="auto">
          <a:xfrm>
            <a:off x="498435" y="4296883"/>
            <a:ext cx="97117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700">
                <a:solidFill>
                  <a:srgbClr val="666666"/>
                </a:solidFill>
                <a:latin typeface="Verdana" pitchFamily="34" charset="0"/>
              </a:defRPr>
            </a:lvl1pPr>
            <a:lvl2pPr marL="742950" indent="-285750" eaLnBrk="0" hangingPunct="0">
              <a:defRPr sz="700">
                <a:solidFill>
                  <a:srgbClr val="666666"/>
                </a:solidFill>
                <a:latin typeface="Verdana" pitchFamily="34" charset="0"/>
              </a:defRPr>
            </a:lvl2pPr>
            <a:lvl3pPr marL="1143000" indent="-228600" eaLnBrk="0" hangingPunct="0">
              <a:defRPr sz="700">
                <a:solidFill>
                  <a:srgbClr val="666666"/>
                </a:solidFill>
                <a:latin typeface="Verdana" pitchFamily="34" charset="0"/>
              </a:defRPr>
            </a:lvl3pPr>
            <a:lvl4pPr marL="1600200" indent="-228600" eaLnBrk="0" hangingPunct="0">
              <a:defRPr sz="700">
                <a:solidFill>
                  <a:srgbClr val="666666"/>
                </a:solidFill>
                <a:latin typeface="Verdana" pitchFamily="34" charset="0"/>
              </a:defRPr>
            </a:lvl4pPr>
            <a:lvl5pPr marL="2057400" indent="-228600" eaLnBrk="0" hangingPunct="0">
              <a:defRPr sz="700">
                <a:solidFill>
                  <a:srgbClr val="666666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rgbClr val="666666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rgbClr val="666666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rgbClr val="666666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rgbClr val="666666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GB" sz="1000" b="1" dirty="0" smtClean="0">
                <a:solidFill>
                  <a:srgbClr val="FF2D2D"/>
                </a:solidFill>
              </a:rPr>
              <a:t>Shipper A</a:t>
            </a:r>
            <a:endParaRPr lang="en-GB" sz="1000" b="1" dirty="0">
              <a:solidFill>
                <a:srgbClr val="FF2D2D"/>
              </a:solidFill>
            </a:endParaRPr>
          </a:p>
        </p:txBody>
      </p:sp>
      <p:sp>
        <p:nvSpPr>
          <p:cNvPr id="64" name="Tekstvak 131"/>
          <p:cNvSpPr txBox="1">
            <a:spLocks noChangeArrowheads="1"/>
          </p:cNvSpPr>
          <p:nvPr/>
        </p:nvSpPr>
        <p:spPr bwMode="auto">
          <a:xfrm>
            <a:off x="499239" y="5276125"/>
            <a:ext cx="98073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700">
                <a:solidFill>
                  <a:srgbClr val="666666"/>
                </a:solidFill>
                <a:latin typeface="Verdana" pitchFamily="34" charset="0"/>
              </a:defRPr>
            </a:lvl1pPr>
            <a:lvl2pPr marL="742950" indent="-285750" eaLnBrk="0" hangingPunct="0">
              <a:defRPr sz="700">
                <a:solidFill>
                  <a:srgbClr val="666666"/>
                </a:solidFill>
                <a:latin typeface="Verdana" pitchFamily="34" charset="0"/>
              </a:defRPr>
            </a:lvl2pPr>
            <a:lvl3pPr marL="1143000" indent="-228600" eaLnBrk="0" hangingPunct="0">
              <a:defRPr sz="700">
                <a:solidFill>
                  <a:srgbClr val="666666"/>
                </a:solidFill>
                <a:latin typeface="Verdana" pitchFamily="34" charset="0"/>
              </a:defRPr>
            </a:lvl3pPr>
            <a:lvl4pPr marL="1600200" indent="-228600" eaLnBrk="0" hangingPunct="0">
              <a:defRPr sz="700">
                <a:solidFill>
                  <a:srgbClr val="666666"/>
                </a:solidFill>
                <a:latin typeface="Verdana" pitchFamily="34" charset="0"/>
              </a:defRPr>
            </a:lvl4pPr>
            <a:lvl5pPr marL="2057400" indent="-228600" eaLnBrk="0" hangingPunct="0">
              <a:defRPr sz="700">
                <a:solidFill>
                  <a:srgbClr val="666666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rgbClr val="666666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rgbClr val="666666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rgbClr val="666666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rgbClr val="666666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nl-NL" sz="1000" b="1" dirty="0" smtClean="0">
                <a:solidFill>
                  <a:srgbClr val="0070C0"/>
                </a:solidFill>
              </a:rPr>
              <a:t>Shipper B</a:t>
            </a:r>
            <a:endParaRPr lang="en-GB" sz="1000" b="1" dirty="0">
              <a:solidFill>
                <a:srgbClr val="0070C0"/>
              </a:solidFill>
            </a:endParaRPr>
          </a:p>
        </p:txBody>
      </p:sp>
      <p:sp>
        <p:nvSpPr>
          <p:cNvPr id="62" name="Tekstvak 132"/>
          <p:cNvSpPr txBox="1">
            <a:spLocks noChangeArrowheads="1"/>
          </p:cNvSpPr>
          <p:nvPr/>
        </p:nvSpPr>
        <p:spPr bwMode="auto">
          <a:xfrm>
            <a:off x="851503" y="4714913"/>
            <a:ext cx="46519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700">
                <a:solidFill>
                  <a:srgbClr val="666666"/>
                </a:solidFill>
                <a:latin typeface="Verdana" pitchFamily="34" charset="0"/>
              </a:defRPr>
            </a:lvl1pPr>
            <a:lvl2pPr marL="742950" indent="-285750" eaLnBrk="0" hangingPunct="0">
              <a:defRPr sz="700">
                <a:solidFill>
                  <a:srgbClr val="666666"/>
                </a:solidFill>
                <a:latin typeface="Verdana" pitchFamily="34" charset="0"/>
              </a:defRPr>
            </a:lvl2pPr>
            <a:lvl3pPr marL="1143000" indent="-228600" eaLnBrk="0" hangingPunct="0">
              <a:defRPr sz="700">
                <a:solidFill>
                  <a:srgbClr val="666666"/>
                </a:solidFill>
                <a:latin typeface="Verdana" pitchFamily="34" charset="0"/>
              </a:defRPr>
            </a:lvl3pPr>
            <a:lvl4pPr marL="1600200" indent="-228600" eaLnBrk="0" hangingPunct="0">
              <a:defRPr sz="700">
                <a:solidFill>
                  <a:srgbClr val="666666"/>
                </a:solidFill>
                <a:latin typeface="Verdana" pitchFamily="34" charset="0"/>
              </a:defRPr>
            </a:lvl4pPr>
            <a:lvl5pPr marL="2057400" indent="-228600" eaLnBrk="0" hangingPunct="0">
              <a:defRPr sz="700">
                <a:solidFill>
                  <a:srgbClr val="666666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rgbClr val="666666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rgbClr val="666666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rgbClr val="666666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rgbClr val="666666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nl-NL" sz="1000" b="1" dirty="0"/>
              <a:t>SBS</a:t>
            </a:r>
            <a:endParaRPr lang="en-GB" sz="1000" b="1" dirty="0"/>
          </a:p>
        </p:txBody>
      </p:sp>
    </p:spTree>
    <p:extLst>
      <p:ext uri="{BB962C8B-B14F-4D97-AF65-F5344CB8AC3E}">
        <p14:creationId xmlns:p14="http://schemas.microsoft.com/office/powerpoint/2010/main" val="108930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928402" y="1355895"/>
            <a:ext cx="7870825" cy="4697412"/>
          </a:xfrm>
        </p:spPr>
        <p:txBody>
          <a:bodyPr/>
          <a:lstStyle/>
          <a:p>
            <a:endParaRPr lang="nl-NL" sz="2000" dirty="0" smtClean="0"/>
          </a:p>
          <a:p>
            <a:r>
              <a:rPr lang="nl-NL" sz="2000" dirty="0" smtClean="0"/>
              <a:t>NC </a:t>
            </a:r>
            <a:r>
              <a:rPr lang="nl-NL" sz="2000" dirty="0" err="1" smtClean="0"/>
              <a:t>Balancing</a:t>
            </a:r>
            <a:r>
              <a:rPr lang="nl-NL" sz="2000" dirty="0" smtClean="0"/>
              <a:t> </a:t>
            </a:r>
            <a:r>
              <a:rPr lang="nl-NL" sz="2000" dirty="0" err="1" smtClean="0"/>
              <a:t>states</a:t>
            </a:r>
            <a:r>
              <a:rPr lang="nl-NL" sz="2000" dirty="0" smtClean="0"/>
              <a:t> </a:t>
            </a:r>
            <a:r>
              <a:rPr lang="nl-NL" sz="2000" dirty="0" err="1" smtClean="0"/>
              <a:t>two</a:t>
            </a:r>
            <a:r>
              <a:rPr lang="nl-NL" sz="2000" dirty="0" smtClean="0"/>
              <a:t> </a:t>
            </a:r>
            <a:r>
              <a:rPr lang="nl-NL" sz="2000" dirty="0" err="1" smtClean="0"/>
              <a:t>implementation</a:t>
            </a:r>
            <a:r>
              <a:rPr lang="nl-NL" sz="2000" dirty="0" smtClean="0"/>
              <a:t> options: </a:t>
            </a:r>
          </a:p>
          <a:p>
            <a:pPr marL="0" indent="0">
              <a:buNone/>
            </a:pPr>
            <a:r>
              <a:rPr lang="nl-NL" sz="2000" dirty="0" smtClean="0"/>
              <a:t>   </a:t>
            </a:r>
            <a:r>
              <a:rPr lang="nl-NL" sz="2000" dirty="0" smtClean="0">
                <a:solidFill>
                  <a:srgbClr val="FF0000"/>
                </a:solidFill>
              </a:rPr>
              <a:t>end of day settlement </a:t>
            </a:r>
            <a:r>
              <a:rPr lang="nl-NL" sz="2000" dirty="0" err="1" smtClean="0"/>
              <a:t>and</a:t>
            </a:r>
            <a:r>
              <a:rPr lang="nl-NL" sz="2000" dirty="0" smtClean="0"/>
              <a:t> Linepack Flexibility </a:t>
            </a:r>
            <a:r>
              <a:rPr lang="nl-NL" sz="2000" dirty="0"/>
              <a:t>S</a:t>
            </a:r>
            <a:r>
              <a:rPr lang="nl-NL" sz="2000" dirty="0" smtClean="0"/>
              <a:t>ervice</a:t>
            </a:r>
          </a:p>
          <a:p>
            <a:pPr marL="0" indent="0">
              <a:buNone/>
            </a:pPr>
            <a:endParaRPr lang="nl-NL" sz="2000" dirty="0" smtClean="0"/>
          </a:p>
        </p:txBody>
      </p:sp>
      <p:sp>
        <p:nvSpPr>
          <p:cNvPr id="4" name="Titel 2"/>
          <p:cNvSpPr>
            <a:spLocks noGrp="1"/>
          </p:cNvSpPr>
          <p:nvPr>
            <p:ph type="title"/>
          </p:nvPr>
        </p:nvSpPr>
        <p:spPr>
          <a:xfrm>
            <a:off x="887413" y="396000"/>
            <a:ext cx="8077075" cy="889000"/>
          </a:xfrm>
        </p:spPr>
        <p:txBody>
          <a:bodyPr/>
          <a:lstStyle/>
          <a:p>
            <a:r>
              <a:rPr lang="nl-NL" dirty="0">
                <a:solidFill>
                  <a:srgbClr val="990000"/>
                </a:solidFill>
              </a:rPr>
              <a:t>4</a:t>
            </a:r>
            <a:r>
              <a:rPr lang="nl-NL" dirty="0" smtClean="0">
                <a:solidFill>
                  <a:srgbClr val="990000"/>
                </a:solidFill>
              </a:rPr>
              <a:t>. Daily </a:t>
            </a:r>
            <a:r>
              <a:rPr lang="nl-NL" dirty="0" err="1" smtClean="0">
                <a:solidFill>
                  <a:srgbClr val="990000"/>
                </a:solidFill>
              </a:rPr>
              <a:t>imbalance</a:t>
            </a:r>
            <a:r>
              <a:rPr lang="nl-NL" dirty="0" smtClean="0">
                <a:solidFill>
                  <a:srgbClr val="990000"/>
                </a:solidFill>
              </a:rPr>
              <a:t> charges</a:t>
            </a:r>
            <a:br>
              <a:rPr lang="nl-NL" dirty="0" smtClean="0">
                <a:solidFill>
                  <a:srgbClr val="990000"/>
                </a:solidFill>
              </a:rPr>
            </a:br>
            <a:r>
              <a:rPr lang="nl-NL" dirty="0" smtClean="0">
                <a:solidFill>
                  <a:srgbClr val="990000"/>
                </a:solidFill>
              </a:rPr>
              <a:t>    </a:t>
            </a:r>
            <a:r>
              <a:rPr lang="nl-NL" sz="2000" dirty="0" smtClean="0">
                <a:solidFill>
                  <a:srgbClr val="990000"/>
                </a:solidFill>
              </a:rPr>
              <a:t>End of day settlement</a:t>
            </a:r>
            <a:endParaRPr lang="en-GB" dirty="0">
              <a:solidFill>
                <a:srgbClr val="990000"/>
              </a:solidFill>
            </a:endParaRPr>
          </a:p>
        </p:txBody>
      </p:sp>
      <p:grpSp>
        <p:nvGrpSpPr>
          <p:cNvPr id="120" name="Groep 119"/>
          <p:cNvGrpSpPr/>
          <p:nvPr/>
        </p:nvGrpSpPr>
        <p:grpSpPr>
          <a:xfrm>
            <a:off x="1086706" y="3061985"/>
            <a:ext cx="7078318" cy="3261280"/>
            <a:chOff x="307448" y="3835154"/>
            <a:chExt cx="4156126" cy="1953521"/>
          </a:xfrm>
        </p:grpSpPr>
        <p:grpSp>
          <p:nvGrpSpPr>
            <p:cNvPr id="119" name="Groep 118"/>
            <p:cNvGrpSpPr/>
            <p:nvPr/>
          </p:nvGrpSpPr>
          <p:grpSpPr>
            <a:xfrm>
              <a:off x="307448" y="3835154"/>
              <a:ext cx="4156126" cy="1953520"/>
              <a:chOff x="307448" y="3835154"/>
              <a:chExt cx="4156126" cy="1953520"/>
            </a:xfrm>
          </p:grpSpPr>
          <p:grpSp>
            <p:nvGrpSpPr>
              <p:cNvPr id="118" name="Groep 117"/>
              <p:cNvGrpSpPr/>
              <p:nvPr/>
            </p:nvGrpSpPr>
            <p:grpSpPr>
              <a:xfrm>
                <a:off x="307448" y="3835154"/>
                <a:ext cx="4156126" cy="1953520"/>
                <a:chOff x="307448" y="3835154"/>
                <a:chExt cx="4156126" cy="1953520"/>
              </a:xfrm>
            </p:grpSpPr>
            <p:grpSp>
              <p:nvGrpSpPr>
                <p:cNvPr id="5" name="Groep 4"/>
                <p:cNvGrpSpPr/>
                <p:nvPr/>
              </p:nvGrpSpPr>
              <p:grpSpPr>
                <a:xfrm>
                  <a:off x="307448" y="3835154"/>
                  <a:ext cx="4156126" cy="1953520"/>
                  <a:chOff x="1309117" y="3632863"/>
                  <a:chExt cx="5042889" cy="2293730"/>
                </a:xfrm>
              </p:grpSpPr>
              <p:grpSp>
                <p:nvGrpSpPr>
                  <p:cNvPr id="8" name="Groep 7"/>
                  <p:cNvGrpSpPr/>
                  <p:nvPr/>
                </p:nvGrpSpPr>
                <p:grpSpPr>
                  <a:xfrm>
                    <a:off x="1522784" y="3632863"/>
                    <a:ext cx="4829222" cy="2293730"/>
                    <a:chOff x="767862" y="1376363"/>
                    <a:chExt cx="7652238" cy="4137281"/>
                  </a:xfrm>
                </p:grpSpPr>
                <p:grpSp>
                  <p:nvGrpSpPr>
                    <p:cNvPr id="13" name="Groep 12"/>
                    <p:cNvGrpSpPr/>
                    <p:nvPr/>
                  </p:nvGrpSpPr>
                  <p:grpSpPr>
                    <a:xfrm>
                      <a:off x="767862" y="1376363"/>
                      <a:ext cx="7652238" cy="4137281"/>
                      <a:chOff x="767862" y="1376363"/>
                      <a:chExt cx="7652238" cy="4137281"/>
                    </a:xfrm>
                  </p:grpSpPr>
                  <p:grpSp>
                    <p:nvGrpSpPr>
                      <p:cNvPr id="14" name="Groep 5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420208" y="1697039"/>
                        <a:ext cx="4624754" cy="3711575"/>
                        <a:chOff x="3856893" y="1697254"/>
                        <a:chExt cx="649168" cy="3711845"/>
                      </a:xfrm>
                    </p:grpSpPr>
                    <p:sp>
                      <p:nvSpPr>
                        <p:cNvPr id="36" name="Rechthoek 2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859618" y="2568143"/>
                          <a:ext cx="640414" cy="1944687"/>
                        </a:xfrm>
                        <a:prstGeom prst="rect">
                          <a:avLst/>
                        </a:prstGeom>
                        <a:solidFill>
                          <a:srgbClr val="92D050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lIns="0" tIns="0" rIns="0" bIns="0"/>
                        <a:lstStyle/>
                        <a:p>
                          <a:endParaRPr lang="en-GB"/>
                        </a:p>
                      </p:txBody>
                    </p:sp>
                    <p:grpSp>
                      <p:nvGrpSpPr>
                        <p:cNvPr id="37" name="Groep 61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856893" y="1697254"/>
                          <a:ext cx="649167" cy="868147"/>
                          <a:chOff x="3856893" y="1697254"/>
                          <a:chExt cx="649167" cy="868147"/>
                        </a:xfrm>
                      </p:grpSpPr>
                      <p:grpSp>
                        <p:nvGrpSpPr>
                          <p:cNvPr id="45" name="Groep 71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856893" y="1697254"/>
                            <a:ext cx="649167" cy="868147"/>
                            <a:chOff x="3856893" y="1697254"/>
                            <a:chExt cx="649167" cy="868147"/>
                          </a:xfrm>
                        </p:grpSpPr>
                        <p:sp>
                          <p:nvSpPr>
                            <p:cNvPr id="47" name="Stroomdiagram: Proces 28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893118" y="1709468"/>
                              <a:ext cx="612941" cy="287337"/>
                            </a:xfrm>
                            <a:prstGeom prst="flowChartProcess">
                              <a:avLst/>
                            </a:prstGeom>
                            <a:solidFill>
                              <a:srgbClr val="FF7171"/>
                            </a:solidFill>
                            <a:ln>
                              <a:noFill/>
                            </a:ln>
                            <a:extLs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  <p:txBody>
                            <a:bodyPr lIns="0" tIns="0" rIns="0" bIns="0"/>
                            <a:lstStyle/>
                            <a:p>
                              <a:endParaRPr lang="en-GB"/>
                            </a:p>
                          </p:txBody>
                        </p:sp>
                        <p:sp>
                          <p:nvSpPr>
                            <p:cNvPr id="48" name="Rechthoek 47"/>
                            <p:cNvSpPr/>
                            <p:nvPr/>
                          </p:nvSpPr>
                          <p:spPr bwMode="auto">
                            <a:xfrm>
                              <a:off x="3890627" y="1990962"/>
                              <a:ext cx="615434" cy="288946"/>
                            </a:xfrm>
                            <a:prstGeom prst="rect">
                              <a:avLst/>
                            </a:prstGeom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n>
                              <a:noFill/>
                            </a:ln>
                            <a:effectLst/>
                            <a:extLst/>
                          </p:spPr>
                          <p:txBody>
                            <a:bodyPr lIns="0" tIns="0" rIns="0" bIns="0"/>
                            <a:lstStyle/>
                            <a:p>
                              <a:pPr>
                                <a:defRPr/>
                              </a:pPr>
                              <a:endParaRPr lang="en-GB"/>
                            </a:p>
                          </p:txBody>
                        </p:sp>
                        <p:sp>
                          <p:nvSpPr>
                            <p:cNvPr id="49" name="Rechthoek 75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894992" y="2287779"/>
                              <a:ext cx="605039" cy="277622"/>
                            </a:xfrm>
                            <a:prstGeom prst="rect">
                              <a:avLst/>
                            </a:prstGeom>
                            <a:solidFill>
                              <a:srgbClr val="CCFF99"/>
                            </a:solidFill>
                            <a:ln>
                              <a:noFill/>
                            </a:ln>
                            <a:extLs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  <p:txBody>
                            <a:bodyPr lIns="0" tIns="0" rIns="0" bIns="0"/>
                            <a:lstStyle/>
                            <a:p>
                              <a:endParaRPr lang="en-GB"/>
                            </a:p>
                          </p:txBody>
                        </p:sp>
                        <p:cxnSp>
                          <p:nvCxnSpPr>
                            <p:cNvPr id="50" name="Rechte verbindingslijn 7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3880338" y="2565400"/>
                              <a:ext cx="625721" cy="0"/>
                            </a:xfrm>
                            <a:prstGeom prst="line">
                              <a:avLst/>
                            </a:prstGeom>
                            <a:noFill/>
                            <a:ln w="34925" algn="ctr">
                              <a:solidFill>
                                <a:srgbClr val="009900"/>
                              </a:solidFill>
                              <a:round/>
                              <a:headEnd/>
                              <a:tailEnd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</a:extLst>
                          </p:spPr>
                        </p:cxnSp>
                        <p:cxnSp>
                          <p:nvCxnSpPr>
                            <p:cNvPr id="51" name="Rechte verbindingslijn 18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3856893" y="1994676"/>
                              <a:ext cx="649166" cy="0"/>
                            </a:xfrm>
                            <a:prstGeom prst="line">
                              <a:avLst/>
                            </a:prstGeom>
                            <a:noFill/>
                            <a:ln w="34925" algn="ctr">
                              <a:solidFill>
                                <a:srgbClr val="FFC000"/>
                              </a:solidFill>
                              <a:round/>
                              <a:headEnd/>
                              <a:tailEnd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</a:extLst>
                          </p:spPr>
                        </p:cxnSp>
                        <p:cxnSp>
                          <p:nvCxnSpPr>
                            <p:cNvPr id="52" name="Rechte verbindingslijn 21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flipV="1">
                              <a:off x="3867150" y="1697254"/>
                              <a:ext cx="638910" cy="1"/>
                            </a:xfrm>
                            <a:prstGeom prst="line">
                              <a:avLst/>
                            </a:prstGeom>
                            <a:noFill/>
                            <a:ln w="34925" algn="ctr">
                              <a:solidFill>
                                <a:srgbClr val="FF0000"/>
                              </a:solidFill>
                              <a:round/>
                              <a:headEnd/>
                              <a:tailEnd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</a:extLst>
                          </p:spPr>
                        </p:cxnSp>
                      </p:grpSp>
                      <p:cxnSp>
                        <p:nvCxnSpPr>
                          <p:cNvPr id="46" name="Rechte verbindingslijn 10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>
                            <a:off x="3903052" y="2279218"/>
                            <a:ext cx="603007" cy="0"/>
                          </a:xfrm>
                          <a:prstGeom prst="line">
                            <a:avLst/>
                          </a:prstGeom>
                          <a:noFill/>
                          <a:ln w="34925" algn="ctr">
                            <a:solidFill>
                              <a:srgbClr val="92D050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</p:cxnSp>
                    </p:grpSp>
                    <p:sp>
                      <p:nvSpPr>
                        <p:cNvPr id="38" name="Rechthoek 6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884735" y="4529111"/>
                          <a:ext cx="621325" cy="288925"/>
                        </a:xfrm>
                        <a:prstGeom prst="rect">
                          <a:avLst/>
                        </a:prstGeom>
                        <a:solidFill>
                          <a:srgbClr val="CCFF99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lIns="0" tIns="0" rIns="0" bIns="0"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39" name="Rechthoek 38"/>
                        <p:cNvSpPr/>
                        <p:nvPr/>
                      </p:nvSpPr>
                      <p:spPr bwMode="auto">
                        <a:xfrm>
                          <a:off x="3873143" y="4831207"/>
                          <a:ext cx="632918" cy="288946"/>
                        </a:xfrm>
                        <a:prstGeom prst="rect">
                          <a:avLst/>
                        </a:prstGeom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n>
                          <a:noFill/>
                        </a:ln>
                        <a:effectLst/>
                        <a:extLst/>
                      </p:spPr>
                      <p:txBody>
                        <a:bodyPr lIns="0" tIns="0" rIns="0" bIns="0"/>
                        <a:lstStyle/>
                        <a:p>
                          <a:pPr>
                            <a:defRPr/>
                          </a:pPr>
                          <a:endParaRPr lang="en-GB"/>
                        </a:p>
                      </p:txBody>
                    </p:sp>
                    <p:sp>
                      <p:nvSpPr>
                        <p:cNvPr id="40" name="Stroomdiagram: Proces 12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879513" y="5121762"/>
                          <a:ext cx="626548" cy="287337"/>
                        </a:xfrm>
                        <a:prstGeom prst="flowChartProcess">
                          <a:avLst/>
                        </a:prstGeom>
                        <a:solidFill>
                          <a:srgbClr val="FF717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lIns="0" tIns="0" rIns="0" bIns="0"/>
                        <a:lstStyle/>
                        <a:p>
                          <a:endParaRPr lang="en-GB"/>
                        </a:p>
                      </p:txBody>
                    </p:sp>
                    <p:cxnSp>
                      <p:nvCxnSpPr>
                        <p:cNvPr id="41" name="Rechte verbindingslijn 10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V="1">
                          <a:off x="3884084" y="4508500"/>
                          <a:ext cx="615947" cy="4330"/>
                        </a:xfrm>
                        <a:prstGeom prst="line">
                          <a:avLst/>
                        </a:prstGeom>
                        <a:noFill/>
                        <a:ln w="34925" algn="ctr">
                          <a:solidFill>
                            <a:srgbClr val="0099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  <p:cxnSp>
                      <p:nvCxnSpPr>
                        <p:cNvPr id="42" name="Rechte verbindingslijn 10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3873177" y="4818036"/>
                          <a:ext cx="632883" cy="0"/>
                        </a:xfrm>
                        <a:prstGeom prst="line">
                          <a:avLst/>
                        </a:prstGeom>
                        <a:noFill/>
                        <a:ln w="34925" algn="ctr">
                          <a:solidFill>
                            <a:srgbClr val="92D05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  <p:cxnSp>
                      <p:nvCxnSpPr>
                        <p:cNvPr id="43" name="Rechte verbindingslijn 19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3864612" y="5120150"/>
                          <a:ext cx="641448" cy="1612"/>
                        </a:xfrm>
                        <a:prstGeom prst="line">
                          <a:avLst/>
                        </a:prstGeom>
                        <a:noFill/>
                        <a:ln w="34925" algn="ctr">
                          <a:solidFill>
                            <a:srgbClr val="FFC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  <p:cxnSp>
                      <p:nvCxnSpPr>
                        <p:cNvPr id="44" name="Rechte verbindingslijn 20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3880338" y="5394298"/>
                          <a:ext cx="620518" cy="0"/>
                        </a:xfrm>
                        <a:prstGeom prst="line">
                          <a:avLst/>
                        </a:prstGeom>
                        <a:noFill/>
                        <a:ln w="34925" algn="ctr">
                          <a:solidFill>
                            <a:srgbClr val="FF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</p:grpSp>
                  <p:sp>
                    <p:nvSpPr>
                      <p:cNvPr id="15" name="Stroomdiagram: Proces 12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78120" y="5140325"/>
                        <a:ext cx="3083169" cy="255588"/>
                      </a:xfrm>
                      <a:prstGeom prst="flowChartProcess">
                        <a:avLst/>
                      </a:prstGeom>
                      <a:solidFill>
                        <a:srgbClr val="FF717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lIns="0" tIns="0" rIns="0" bIns="0"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6" name="Rechthoek 15"/>
                      <p:cNvSpPr/>
                      <p:nvPr/>
                    </p:nvSpPr>
                    <p:spPr bwMode="auto">
                      <a:xfrm>
                        <a:off x="778120" y="4806951"/>
                        <a:ext cx="3083169" cy="320675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n>
                        <a:noFill/>
                      </a:ln>
                      <a:effectLst/>
                      <a:extLst/>
                    </p:spPr>
                    <p:txBody>
                      <a:bodyPr lIns="0" tIns="0" rIns="0" bIns="0"/>
                      <a:lstStyle/>
                      <a:p>
                        <a:pPr>
                          <a:defRPr/>
                        </a:pPr>
                        <a:endParaRPr lang="en-GB"/>
                      </a:p>
                    </p:txBody>
                  </p:sp>
                  <p:grpSp>
                    <p:nvGrpSpPr>
                      <p:cNvPr id="17" name="Groep 16"/>
                      <p:cNvGrpSpPr/>
                      <p:nvPr/>
                    </p:nvGrpSpPr>
                    <p:grpSpPr>
                      <a:xfrm>
                        <a:off x="805962" y="1706563"/>
                        <a:ext cx="3087565" cy="563563"/>
                        <a:chOff x="805962" y="1706563"/>
                        <a:chExt cx="3087565" cy="563563"/>
                      </a:xfrm>
                    </p:grpSpPr>
                    <p:sp>
                      <p:nvSpPr>
                        <p:cNvPr id="34" name="Stroomdiagram: Proces 2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10358" y="1706563"/>
                          <a:ext cx="3083169" cy="287337"/>
                        </a:xfrm>
                        <a:prstGeom prst="flowChartProcess">
                          <a:avLst/>
                        </a:prstGeom>
                        <a:solidFill>
                          <a:srgbClr val="FF717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lIns="0" tIns="0" rIns="0" bIns="0"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35" name="Rechthoek 34"/>
                        <p:cNvSpPr/>
                        <p:nvPr/>
                      </p:nvSpPr>
                      <p:spPr bwMode="auto">
                        <a:xfrm>
                          <a:off x="805962" y="1981201"/>
                          <a:ext cx="3083169" cy="288925"/>
                        </a:xfrm>
                        <a:prstGeom prst="rect">
                          <a:avLst/>
                        </a:prstGeom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n>
                          <a:noFill/>
                        </a:ln>
                        <a:effectLst/>
                        <a:extLst/>
                      </p:spPr>
                      <p:txBody>
                        <a:bodyPr lIns="0" tIns="0" rIns="0" bIns="0"/>
                        <a:lstStyle/>
                        <a:p>
                          <a:pPr>
                            <a:defRPr/>
                          </a:pPr>
                          <a:endParaRPr lang="en-GB"/>
                        </a:p>
                      </p:txBody>
                    </p:sp>
                  </p:grpSp>
                  <p:cxnSp>
                    <p:nvCxnSpPr>
                      <p:cNvPr id="18" name="Rechte verbindingslijn 18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811823" y="1993900"/>
                        <a:ext cx="3084635" cy="0"/>
                      </a:xfrm>
                      <a:prstGeom prst="line">
                        <a:avLst/>
                      </a:prstGeom>
                      <a:noFill/>
                      <a:ln w="34925" algn="ctr">
                        <a:solidFill>
                          <a:srgbClr val="FFC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19" name="Rechte verbindingslijn 19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772258" y="5129213"/>
                        <a:ext cx="3081703" cy="0"/>
                      </a:xfrm>
                      <a:prstGeom prst="line">
                        <a:avLst/>
                      </a:prstGeom>
                      <a:noFill/>
                      <a:ln w="34925" algn="ctr">
                        <a:solidFill>
                          <a:srgbClr val="FFC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20" name="Rechte verbindingslijn 20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781051" y="5394325"/>
                        <a:ext cx="3083169" cy="0"/>
                      </a:xfrm>
                      <a:prstGeom prst="line">
                        <a:avLst/>
                      </a:prstGeom>
                      <a:noFill/>
                      <a:ln w="34925" algn="ctr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sp>
                    <p:nvSpPr>
                      <p:cNvPr id="21" name="Tekstvak 128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3264580" y="1388068"/>
                        <a:ext cx="1178762" cy="2872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square">
                        <a:spAutoFit/>
                      </a:bodyPr>
                      <a:lstStyle>
                        <a:lvl1pPr eaLnBrk="0" hangingPunct="0">
                          <a:defRPr sz="700">
                            <a:solidFill>
                              <a:srgbClr val="666666"/>
                            </a:solidFill>
                            <a:latin typeface="Verdana" pitchFamily="34" charset="0"/>
                          </a:defRPr>
                        </a:lvl1pPr>
                        <a:lvl2pPr marL="742950" indent="-285750" eaLnBrk="0" hangingPunct="0">
                          <a:defRPr sz="700">
                            <a:solidFill>
                              <a:srgbClr val="666666"/>
                            </a:solidFill>
                            <a:latin typeface="Verdana" pitchFamily="34" charset="0"/>
                          </a:defRPr>
                        </a:lvl2pPr>
                        <a:lvl3pPr marL="1143000" indent="-228600" eaLnBrk="0" hangingPunct="0">
                          <a:defRPr sz="700">
                            <a:solidFill>
                              <a:srgbClr val="666666"/>
                            </a:solidFill>
                            <a:latin typeface="Verdana" pitchFamily="34" charset="0"/>
                          </a:defRPr>
                        </a:lvl3pPr>
                        <a:lvl4pPr marL="1600200" indent="-228600" eaLnBrk="0" hangingPunct="0">
                          <a:defRPr sz="700">
                            <a:solidFill>
                              <a:srgbClr val="666666"/>
                            </a:solidFill>
                            <a:latin typeface="Verdana" pitchFamily="34" charset="0"/>
                          </a:defRPr>
                        </a:lvl4pPr>
                        <a:lvl5pPr marL="2057400" indent="-228600" eaLnBrk="0" hangingPunct="0">
                          <a:defRPr sz="700">
                            <a:solidFill>
                              <a:srgbClr val="666666"/>
                            </a:solidFill>
                            <a:latin typeface="Verdana" pitchFamily="34" charset="0"/>
                          </a:defRPr>
                        </a:lvl5pPr>
                        <a:lvl6pPr marL="2514600" indent="-228600" algn="ct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700">
                            <a:solidFill>
                              <a:srgbClr val="666666"/>
                            </a:solidFill>
                            <a:latin typeface="Verdana" pitchFamily="34" charset="0"/>
                          </a:defRPr>
                        </a:lvl6pPr>
                        <a:lvl7pPr marL="2971800" indent="-228600" algn="ct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700">
                            <a:solidFill>
                              <a:srgbClr val="666666"/>
                            </a:solidFill>
                            <a:latin typeface="Verdana" pitchFamily="34" charset="0"/>
                          </a:defRPr>
                        </a:lvl7pPr>
                        <a:lvl8pPr marL="3429000" indent="-228600" algn="ct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700">
                            <a:solidFill>
                              <a:srgbClr val="666666"/>
                            </a:solidFill>
                            <a:latin typeface="Verdana" pitchFamily="34" charset="0"/>
                          </a:defRPr>
                        </a:lvl8pPr>
                        <a:lvl9pPr marL="3886200" indent="-228600" algn="ct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700">
                            <a:solidFill>
                              <a:srgbClr val="666666"/>
                            </a:solidFill>
                            <a:latin typeface="Verdana" pitchFamily="34" charset="0"/>
                          </a:defRPr>
                        </a:lvl9pPr>
                      </a:lstStyle>
                      <a:p>
                        <a:pPr eaLnBrk="1" hangingPunct="1"/>
                        <a:r>
                          <a:rPr lang="nl-NL" sz="1050" b="1" dirty="0"/>
                          <a:t>06:00</a:t>
                        </a:r>
                        <a:endParaRPr lang="en-GB" sz="800" b="1" dirty="0"/>
                      </a:p>
                    </p:txBody>
                  </p:sp>
                  <p:sp>
                    <p:nvSpPr>
                      <p:cNvPr id="22" name="Tekstvak 129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7225213" y="1420234"/>
                        <a:ext cx="1077654" cy="2872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square">
                        <a:spAutoFit/>
                      </a:bodyPr>
                      <a:lstStyle>
                        <a:lvl1pPr eaLnBrk="0" hangingPunct="0">
                          <a:defRPr sz="700">
                            <a:solidFill>
                              <a:srgbClr val="666666"/>
                            </a:solidFill>
                            <a:latin typeface="Verdana" pitchFamily="34" charset="0"/>
                          </a:defRPr>
                        </a:lvl1pPr>
                        <a:lvl2pPr marL="742950" indent="-285750" eaLnBrk="0" hangingPunct="0">
                          <a:defRPr sz="700">
                            <a:solidFill>
                              <a:srgbClr val="666666"/>
                            </a:solidFill>
                            <a:latin typeface="Verdana" pitchFamily="34" charset="0"/>
                          </a:defRPr>
                        </a:lvl2pPr>
                        <a:lvl3pPr marL="1143000" indent="-228600" eaLnBrk="0" hangingPunct="0">
                          <a:defRPr sz="700">
                            <a:solidFill>
                              <a:srgbClr val="666666"/>
                            </a:solidFill>
                            <a:latin typeface="Verdana" pitchFamily="34" charset="0"/>
                          </a:defRPr>
                        </a:lvl3pPr>
                        <a:lvl4pPr marL="1600200" indent="-228600" eaLnBrk="0" hangingPunct="0">
                          <a:defRPr sz="700">
                            <a:solidFill>
                              <a:srgbClr val="666666"/>
                            </a:solidFill>
                            <a:latin typeface="Verdana" pitchFamily="34" charset="0"/>
                          </a:defRPr>
                        </a:lvl4pPr>
                        <a:lvl5pPr marL="2057400" indent="-228600" eaLnBrk="0" hangingPunct="0">
                          <a:defRPr sz="700">
                            <a:solidFill>
                              <a:srgbClr val="666666"/>
                            </a:solidFill>
                            <a:latin typeface="Verdana" pitchFamily="34" charset="0"/>
                          </a:defRPr>
                        </a:lvl5pPr>
                        <a:lvl6pPr marL="2514600" indent="-228600" algn="ct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700">
                            <a:solidFill>
                              <a:srgbClr val="666666"/>
                            </a:solidFill>
                            <a:latin typeface="Verdana" pitchFamily="34" charset="0"/>
                          </a:defRPr>
                        </a:lvl6pPr>
                        <a:lvl7pPr marL="2971800" indent="-228600" algn="ct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700">
                            <a:solidFill>
                              <a:srgbClr val="666666"/>
                            </a:solidFill>
                            <a:latin typeface="Verdana" pitchFamily="34" charset="0"/>
                          </a:defRPr>
                        </a:lvl7pPr>
                        <a:lvl8pPr marL="3429000" indent="-228600" algn="ct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700">
                            <a:solidFill>
                              <a:srgbClr val="666666"/>
                            </a:solidFill>
                            <a:latin typeface="Verdana" pitchFamily="34" charset="0"/>
                          </a:defRPr>
                        </a:lvl8pPr>
                        <a:lvl9pPr marL="3886200" indent="-228600" algn="ct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700">
                            <a:solidFill>
                              <a:srgbClr val="666666"/>
                            </a:solidFill>
                            <a:latin typeface="Verdana" pitchFamily="34" charset="0"/>
                          </a:defRPr>
                        </a:lvl9pPr>
                      </a:lstStyle>
                      <a:p>
                        <a:pPr eaLnBrk="1" hangingPunct="1"/>
                        <a:r>
                          <a:rPr lang="nl-NL" sz="1050" b="1" dirty="0"/>
                          <a:t>06:00</a:t>
                        </a:r>
                        <a:endParaRPr lang="en-GB" sz="1050" b="1" dirty="0"/>
                      </a:p>
                    </p:txBody>
                  </p:sp>
                  <p:sp>
                    <p:nvSpPr>
                      <p:cNvPr id="23" name="Rechthoek 4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73724" y="4518026"/>
                        <a:ext cx="3081704" cy="288925"/>
                      </a:xfrm>
                      <a:prstGeom prst="rect">
                        <a:avLst/>
                      </a:prstGeom>
                      <a:solidFill>
                        <a:srgbClr val="CCFF99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lIns="0" tIns="0" rIns="0" bIns="0"/>
                      <a:lstStyle/>
                      <a:p>
                        <a:endParaRPr lang="en-GB"/>
                      </a:p>
                    </p:txBody>
                  </p:sp>
                  <p:cxnSp>
                    <p:nvCxnSpPr>
                      <p:cNvPr id="24" name="Rechte verbindingslijn 10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767862" y="4818063"/>
                        <a:ext cx="3087566" cy="0"/>
                      </a:xfrm>
                      <a:prstGeom prst="line">
                        <a:avLst/>
                      </a:prstGeom>
                      <a:noFill/>
                      <a:ln w="34925" algn="ctr">
                        <a:solidFill>
                          <a:srgbClr val="92D05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sp>
                    <p:nvSpPr>
                      <p:cNvPr id="25" name="Rechthoek 4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92774" y="2273301"/>
                        <a:ext cx="3081703" cy="288925"/>
                      </a:xfrm>
                      <a:prstGeom prst="rect">
                        <a:avLst/>
                      </a:prstGeom>
                      <a:solidFill>
                        <a:srgbClr val="CCFF99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lIns="0" tIns="0" rIns="0" bIns="0"/>
                      <a:lstStyle/>
                      <a:p>
                        <a:endParaRPr lang="en-GB"/>
                      </a:p>
                    </p:txBody>
                  </p:sp>
                  <p:cxnSp>
                    <p:nvCxnSpPr>
                      <p:cNvPr id="26" name="Rechte verbindingslijn 10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782516" y="2284413"/>
                        <a:ext cx="3087566" cy="0"/>
                      </a:xfrm>
                      <a:prstGeom prst="line">
                        <a:avLst/>
                      </a:prstGeom>
                      <a:noFill/>
                      <a:ln w="34925" algn="ctr">
                        <a:solidFill>
                          <a:srgbClr val="92D05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sp>
                    <p:nvSpPr>
                      <p:cNvPr id="27" name="Rechthoek 2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81051" y="2563814"/>
                        <a:ext cx="3083169" cy="1944687"/>
                      </a:xfrm>
                      <a:prstGeom prst="rect">
                        <a:avLst/>
                      </a:prstGeom>
                      <a:solidFill>
                        <a:srgbClr val="92D05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lIns="0" tIns="0" rIns="0" bIns="0"/>
                      <a:lstStyle/>
                      <a:p>
                        <a:endParaRPr lang="en-GB"/>
                      </a:p>
                    </p:txBody>
                  </p:sp>
                  <p:cxnSp>
                    <p:nvCxnSpPr>
                      <p:cNvPr id="28" name="Rechte verbindingslijn 10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803031" y="4508500"/>
                        <a:ext cx="3058258" cy="0"/>
                      </a:xfrm>
                      <a:prstGeom prst="line">
                        <a:avLst/>
                      </a:prstGeom>
                      <a:noFill/>
                      <a:ln w="34925" algn="ctr">
                        <a:solidFill>
                          <a:srgbClr val="0099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29" name="Rechte verbindingslijn 7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783982" y="2565399"/>
                        <a:ext cx="3172724" cy="2465"/>
                      </a:xfrm>
                      <a:prstGeom prst="line">
                        <a:avLst/>
                      </a:prstGeom>
                      <a:noFill/>
                      <a:ln w="34925" algn="ctr">
                        <a:solidFill>
                          <a:srgbClr val="0099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31" name="Rechte verbindingslijn 11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783981" y="3573463"/>
                        <a:ext cx="7244862" cy="0"/>
                      </a:xfrm>
                      <a:prstGeom prst="line">
                        <a:avLst/>
                      </a:prstGeom>
                      <a:noFill/>
                      <a:ln w="34925" algn="ctr">
                        <a:solidFill>
                          <a:schemeClr val="tx1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sp>
                    <p:nvSpPr>
                      <p:cNvPr id="32" name="Stroomdiagram: Proces 12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987812" y="1376363"/>
                        <a:ext cx="432288" cy="4137281"/>
                      </a:xfrm>
                      <a:prstGeom prst="flowChartProcess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lIns="0" tIns="0" rIns="0" bIns="0"/>
                      <a:lstStyle/>
                      <a:p>
                        <a:endParaRPr lang="en-GB"/>
                      </a:p>
                    </p:txBody>
                  </p:sp>
                  <p:cxnSp>
                    <p:nvCxnSpPr>
                      <p:cNvPr id="33" name="Rechte verbindingslijn 126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flipH="1">
                        <a:off x="7983416" y="1531677"/>
                        <a:ext cx="14432" cy="3981963"/>
                      </a:xfrm>
                      <a:prstGeom prst="line">
                        <a:avLst/>
                      </a:prstGeom>
                      <a:noFill/>
                      <a:ln w="31750" algn="ctr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</p:grpSp>
                <p:cxnSp>
                  <p:nvCxnSpPr>
                    <p:cNvPr id="12" name="Rechte verbindingslijn 21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811823" y="1697038"/>
                      <a:ext cx="3084635" cy="0"/>
                    </a:xfrm>
                    <a:prstGeom prst="line">
                      <a:avLst/>
                    </a:prstGeom>
                    <a:noFill/>
                    <a:ln w="34925" algn="ctr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</p:grpSp>
              <p:sp>
                <p:nvSpPr>
                  <p:cNvPr id="7" name="Rechthoek 6"/>
                  <p:cNvSpPr/>
                  <p:nvPr/>
                </p:nvSpPr>
                <p:spPr>
                  <a:xfrm>
                    <a:off x="1309117" y="3632863"/>
                    <a:ext cx="246648" cy="2293728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sp>
              <p:nvSpPr>
                <p:cNvPr id="54" name="Vrije vorm 53"/>
                <p:cNvSpPr/>
                <p:nvPr/>
              </p:nvSpPr>
              <p:spPr>
                <a:xfrm>
                  <a:off x="493277" y="4088142"/>
                  <a:ext cx="1615966" cy="436286"/>
                </a:xfrm>
                <a:custGeom>
                  <a:avLst/>
                  <a:gdLst>
                    <a:gd name="connsiteX0" fmla="*/ 0 w 1615966"/>
                    <a:gd name="connsiteY0" fmla="*/ 436286 h 436286"/>
                    <a:gd name="connsiteX1" fmla="*/ 189186 w 1615966"/>
                    <a:gd name="connsiteY1" fmla="*/ 207686 h 436286"/>
                    <a:gd name="connsiteX2" fmla="*/ 331076 w 1615966"/>
                    <a:gd name="connsiteY2" fmla="*/ 207686 h 436286"/>
                    <a:gd name="connsiteX3" fmla="*/ 740980 w 1615966"/>
                    <a:gd name="connsiteY3" fmla="*/ 388989 h 436286"/>
                    <a:gd name="connsiteX4" fmla="*/ 1450428 w 1615966"/>
                    <a:gd name="connsiteY4" fmla="*/ 42148 h 436286"/>
                    <a:gd name="connsiteX5" fmla="*/ 1615966 w 1615966"/>
                    <a:gd name="connsiteY5" fmla="*/ 18500 h 4362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615966" h="436286">
                      <a:moveTo>
                        <a:pt x="0" y="436286"/>
                      </a:moveTo>
                      <a:cubicBezTo>
                        <a:pt x="67003" y="341036"/>
                        <a:pt x="134007" y="245786"/>
                        <a:pt x="189186" y="207686"/>
                      </a:cubicBezTo>
                      <a:cubicBezTo>
                        <a:pt x="244365" y="169586"/>
                        <a:pt x="239110" y="177469"/>
                        <a:pt x="331076" y="207686"/>
                      </a:cubicBezTo>
                      <a:cubicBezTo>
                        <a:pt x="423042" y="237903"/>
                        <a:pt x="554421" y="416579"/>
                        <a:pt x="740980" y="388989"/>
                      </a:cubicBezTo>
                      <a:cubicBezTo>
                        <a:pt x="927539" y="361399"/>
                        <a:pt x="1304597" y="103896"/>
                        <a:pt x="1450428" y="42148"/>
                      </a:cubicBezTo>
                      <a:cubicBezTo>
                        <a:pt x="1596259" y="-19600"/>
                        <a:pt x="1606112" y="-550"/>
                        <a:pt x="1615966" y="18500"/>
                      </a:cubicBezTo>
                    </a:path>
                  </a:pathLst>
                </a:cu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5" name="Vrije vorm 54"/>
                <p:cNvSpPr/>
                <p:nvPr/>
              </p:nvSpPr>
              <p:spPr>
                <a:xfrm>
                  <a:off x="510724" y="4572702"/>
                  <a:ext cx="1608083" cy="231657"/>
                </a:xfrm>
                <a:custGeom>
                  <a:avLst/>
                  <a:gdLst>
                    <a:gd name="connsiteX0" fmla="*/ 0 w 1608083"/>
                    <a:gd name="connsiteY0" fmla="*/ 223435 h 231657"/>
                    <a:gd name="connsiteX1" fmla="*/ 181303 w 1608083"/>
                    <a:gd name="connsiteY1" fmla="*/ 34249 h 231657"/>
                    <a:gd name="connsiteX2" fmla="*/ 402021 w 1608083"/>
                    <a:gd name="connsiteY2" fmla="*/ 18484 h 231657"/>
                    <a:gd name="connsiteX3" fmla="*/ 851338 w 1608083"/>
                    <a:gd name="connsiteY3" fmla="*/ 231318 h 231657"/>
                    <a:gd name="connsiteX4" fmla="*/ 1608083 w 1608083"/>
                    <a:gd name="connsiteY4" fmla="*/ 57897 h 2316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08083" h="231657">
                      <a:moveTo>
                        <a:pt x="0" y="223435"/>
                      </a:moveTo>
                      <a:cubicBezTo>
                        <a:pt x="57150" y="145921"/>
                        <a:pt x="114300" y="68407"/>
                        <a:pt x="181303" y="34249"/>
                      </a:cubicBezTo>
                      <a:cubicBezTo>
                        <a:pt x="248307" y="90"/>
                        <a:pt x="290349" y="-14361"/>
                        <a:pt x="402021" y="18484"/>
                      </a:cubicBezTo>
                      <a:cubicBezTo>
                        <a:pt x="513693" y="51329"/>
                        <a:pt x="650328" y="224749"/>
                        <a:pt x="851338" y="231318"/>
                      </a:cubicBezTo>
                      <a:cubicBezTo>
                        <a:pt x="1052348" y="237887"/>
                        <a:pt x="1330215" y="147892"/>
                        <a:pt x="1608083" y="57897"/>
                      </a:cubicBez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8" name="Vrije vorm 57"/>
                <p:cNvSpPr/>
                <p:nvPr/>
              </p:nvSpPr>
              <p:spPr>
                <a:xfrm>
                  <a:off x="496125" y="5076260"/>
                  <a:ext cx="1628046" cy="166567"/>
                </a:xfrm>
                <a:custGeom>
                  <a:avLst/>
                  <a:gdLst>
                    <a:gd name="connsiteX0" fmla="*/ 19285 w 1603719"/>
                    <a:gd name="connsiteY0" fmla="*/ 52033 h 166567"/>
                    <a:gd name="connsiteX1" fmla="*/ 176940 w 1603719"/>
                    <a:gd name="connsiteY1" fmla="*/ 4737 h 166567"/>
                    <a:gd name="connsiteX2" fmla="*/ 1304175 w 1603719"/>
                    <a:gd name="connsiteY2" fmla="*/ 154509 h 166567"/>
                    <a:gd name="connsiteX3" fmla="*/ 1603719 w 1603719"/>
                    <a:gd name="connsiteY3" fmla="*/ 146626 h 1665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603719" h="166567">
                      <a:moveTo>
                        <a:pt x="19285" y="52033"/>
                      </a:moveTo>
                      <a:cubicBezTo>
                        <a:pt x="-8962" y="19845"/>
                        <a:pt x="-37208" y="-12342"/>
                        <a:pt x="176940" y="4737"/>
                      </a:cubicBezTo>
                      <a:cubicBezTo>
                        <a:pt x="391088" y="21816"/>
                        <a:pt x="1066379" y="130861"/>
                        <a:pt x="1304175" y="154509"/>
                      </a:cubicBezTo>
                      <a:cubicBezTo>
                        <a:pt x="1541971" y="178157"/>
                        <a:pt x="1572845" y="162391"/>
                        <a:pt x="1603719" y="146626"/>
                      </a:cubicBezTo>
                    </a:path>
                  </a:pathLst>
                </a:custGeom>
                <a:noFill/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0" name="Vrije vorm 59"/>
                <p:cNvSpPr/>
                <p:nvPr/>
              </p:nvSpPr>
              <p:spPr>
                <a:xfrm>
                  <a:off x="2107727" y="4206010"/>
                  <a:ext cx="2112580" cy="654269"/>
                </a:xfrm>
                <a:custGeom>
                  <a:avLst/>
                  <a:gdLst>
                    <a:gd name="connsiteX0" fmla="*/ 0 w 2112580"/>
                    <a:gd name="connsiteY0" fmla="*/ 654269 h 654269"/>
                    <a:gd name="connsiteX1" fmla="*/ 512380 w 2112580"/>
                    <a:gd name="connsiteY1" fmla="*/ 307428 h 654269"/>
                    <a:gd name="connsiteX2" fmla="*/ 1072055 w 2112580"/>
                    <a:gd name="connsiteY2" fmla="*/ 102476 h 654269"/>
                    <a:gd name="connsiteX3" fmla="*/ 1584435 w 2112580"/>
                    <a:gd name="connsiteY3" fmla="*/ 157656 h 654269"/>
                    <a:gd name="connsiteX4" fmla="*/ 2112580 w 2112580"/>
                    <a:gd name="connsiteY4" fmla="*/ 0 h 6542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12580" h="654269">
                      <a:moveTo>
                        <a:pt x="0" y="654269"/>
                      </a:moveTo>
                      <a:cubicBezTo>
                        <a:pt x="166852" y="526831"/>
                        <a:pt x="333704" y="399393"/>
                        <a:pt x="512380" y="307428"/>
                      </a:cubicBezTo>
                      <a:cubicBezTo>
                        <a:pt x="691056" y="215463"/>
                        <a:pt x="893379" y="127438"/>
                        <a:pt x="1072055" y="102476"/>
                      </a:cubicBezTo>
                      <a:cubicBezTo>
                        <a:pt x="1250731" y="77514"/>
                        <a:pt x="1411014" y="174735"/>
                        <a:pt x="1584435" y="157656"/>
                      </a:cubicBezTo>
                      <a:cubicBezTo>
                        <a:pt x="1757856" y="140577"/>
                        <a:pt x="1935218" y="70288"/>
                        <a:pt x="2112580" y="0"/>
                      </a:cubicBezTo>
                    </a:path>
                  </a:pathLst>
                </a:cu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1" name="Vrije vorm 60"/>
                <p:cNvSpPr/>
                <p:nvPr/>
              </p:nvSpPr>
              <p:spPr>
                <a:xfrm>
                  <a:off x="2131375" y="4876045"/>
                  <a:ext cx="2096814" cy="425669"/>
                </a:xfrm>
                <a:custGeom>
                  <a:avLst/>
                  <a:gdLst>
                    <a:gd name="connsiteX0" fmla="*/ 0 w 2096814"/>
                    <a:gd name="connsiteY0" fmla="*/ 0 h 425669"/>
                    <a:gd name="connsiteX1" fmla="*/ 599090 w 2096814"/>
                    <a:gd name="connsiteY1" fmla="*/ 94593 h 425669"/>
                    <a:gd name="connsiteX2" fmla="*/ 1040525 w 2096814"/>
                    <a:gd name="connsiteY2" fmla="*/ 315310 h 425669"/>
                    <a:gd name="connsiteX3" fmla="*/ 2096814 w 2096814"/>
                    <a:gd name="connsiteY3" fmla="*/ 425669 h 4256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096814" h="425669">
                      <a:moveTo>
                        <a:pt x="0" y="0"/>
                      </a:moveTo>
                      <a:cubicBezTo>
                        <a:pt x="212834" y="21020"/>
                        <a:pt x="425669" y="42041"/>
                        <a:pt x="599090" y="94593"/>
                      </a:cubicBezTo>
                      <a:cubicBezTo>
                        <a:pt x="772511" y="147145"/>
                        <a:pt x="790904" y="260131"/>
                        <a:pt x="1040525" y="315310"/>
                      </a:cubicBezTo>
                      <a:cubicBezTo>
                        <a:pt x="1290146" y="370489"/>
                        <a:pt x="1693480" y="398079"/>
                        <a:pt x="2096814" y="425669"/>
                      </a:cubicBezTo>
                    </a:path>
                  </a:pathLst>
                </a:custGeom>
                <a:noFill/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" name="Vrije vorm 61"/>
                <p:cNvSpPr/>
                <p:nvPr/>
              </p:nvSpPr>
              <p:spPr>
                <a:xfrm>
                  <a:off x="2115610" y="4615914"/>
                  <a:ext cx="2128345" cy="252248"/>
                </a:xfrm>
                <a:custGeom>
                  <a:avLst/>
                  <a:gdLst>
                    <a:gd name="connsiteX0" fmla="*/ 0 w 2128345"/>
                    <a:gd name="connsiteY0" fmla="*/ 252248 h 252248"/>
                    <a:gd name="connsiteX1" fmla="*/ 543910 w 2128345"/>
                    <a:gd name="connsiteY1" fmla="*/ 86710 h 252248"/>
                    <a:gd name="connsiteX2" fmla="*/ 961697 w 2128345"/>
                    <a:gd name="connsiteY2" fmla="*/ 31531 h 252248"/>
                    <a:gd name="connsiteX3" fmla="*/ 1521372 w 2128345"/>
                    <a:gd name="connsiteY3" fmla="*/ 70945 h 252248"/>
                    <a:gd name="connsiteX4" fmla="*/ 2128345 w 2128345"/>
                    <a:gd name="connsiteY4" fmla="*/ 0 h 2522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28345" h="252248">
                      <a:moveTo>
                        <a:pt x="0" y="252248"/>
                      </a:moveTo>
                      <a:cubicBezTo>
                        <a:pt x="191813" y="187872"/>
                        <a:pt x="383627" y="123496"/>
                        <a:pt x="543910" y="86710"/>
                      </a:cubicBezTo>
                      <a:cubicBezTo>
                        <a:pt x="704193" y="49924"/>
                        <a:pt x="798787" y="34158"/>
                        <a:pt x="961697" y="31531"/>
                      </a:cubicBezTo>
                      <a:cubicBezTo>
                        <a:pt x="1124607" y="28904"/>
                        <a:pt x="1326931" y="76200"/>
                        <a:pt x="1521372" y="70945"/>
                      </a:cubicBezTo>
                      <a:cubicBezTo>
                        <a:pt x="1715813" y="65690"/>
                        <a:pt x="1922079" y="32845"/>
                        <a:pt x="2128345" y="0"/>
                      </a:cubicBezTo>
                    </a:path>
                  </a:pathLst>
                </a:cu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63" name="Rechthoek 62"/>
              <p:cNvSpPr/>
              <p:nvPr/>
            </p:nvSpPr>
            <p:spPr>
              <a:xfrm>
                <a:off x="364972" y="3864652"/>
                <a:ext cx="152409" cy="192402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cxnSp>
          <p:nvCxnSpPr>
            <p:cNvPr id="116" name="Rechte verbindingslijn 126"/>
            <p:cNvCxnSpPr>
              <a:cxnSpLocks noChangeShapeType="1"/>
            </p:cNvCxnSpPr>
            <p:nvPr/>
          </p:nvCxnSpPr>
          <p:spPr bwMode="auto">
            <a:xfrm flipH="1">
              <a:off x="2118808" y="3908491"/>
              <a:ext cx="12568" cy="1880184"/>
            </a:xfrm>
            <a:prstGeom prst="line">
              <a:avLst/>
            </a:prstGeom>
            <a:noFill/>
            <a:ln w="317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24" name="Tekstvak 130"/>
          <p:cNvSpPr txBox="1">
            <a:spLocks noChangeArrowheads="1"/>
          </p:cNvSpPr>
          <p:nvPr/>
        </p:nvSpPr>
        <p:spPr bwMode="auto">
          <a:xfrm>
            <a:off x="488481" y="3966464"/>
            <a:ext cx="97195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700">
                <a:solidFill>
                  <a:srgbClr val="666666"/>
                </a:solidFill>
                <a:latin typeface="Verdana" pitchFamily="34" charset="0"/>
              </a:defRPr>
            </a:lvl1pPr>
            <a:lvl2pPr marL="742950" indent="-285750" eaLnBrk="0" hangingPunct="0">
              <a:defRPr sz="700">
                <a:solidFill>
                  <a:srgbClr val="666666"/>
                </a:solidFill>
                <a:latin typeface="Verdana" pitchFamily="34" charset="0"/>
              </a:defRPr>
            </a:lvl2pPr>
            <a:lvl3pPr marL="1143000" indent="-228600" eaLnBrk="0" hangingPunct="0">
              <a:defRPr sz="700">
                <a:solidFill>
                  <a:srgbClr val="666666"/>
                </a:solidFill>
                <a:latin typeface="Verdana" pitchFamily="34" charset="0"/>
              </a:defRPr>
            </a:lvl3pPr>
            <a:lvl4pPr marL="1600200" indent="-228600" eaLnBrk="0" hangingPunct="0">
              <a:defRPr sz="700">
                <a:solidFill>
                  <a:srgbClr val="666666"/>
                </a:solidFill>
                <a:latin typeface="Verdana" pitchFamily="34" charset="0"/>
              </a:defRPr>
            </a:lvl4pPr>
            <a:lvl5pPr marL="2057400" indent="-228600" eaLnBrk="0" hangingPunct="0">
              <a:defRPr sz="700">
                <a:solidFill>
                  <a:srgbClr val="666666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rgbClr val="666666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rgbClr val="666666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rgbClr val="666666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rgbClr val="666666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GB" sz="1000" b="1" dirty="0" smtClean="0">
                <a:solidFill>
                  <a:srgbClr val="FF2D2D"/>
                </a:solidFill>
              </a:rPr>
              <a:t>Shippe</a:t>
            </a:r>
            <a:r>
              <a:rPr lang="en-GB" sz="1000" b="1" dirty="0" smtClean="0">
                <a:solidFill>
                  <a:srgbClr val="FF2D2D"/>
                </a:solidFill>
              </a:rPr>
              <a:t>r </a:t>
            </a:r>
            <a:r>
              <a:rPr lang="en-GB" sz="1000" b="1" dirty="0" smtClean="0">
                <a:solidFill>
                  <a:srgbClr val="FF2D2D"/>
                </a:solidFill>
              </a:rPr>
              <a:t>A</a:t>
            </a:r>
            <a:endParaRPr lang="en-GB" sz="1000" b="1" dirty="0">
              <a:solidFill>
                <a:srgbClr val="FF2D2D"/>
              </a:solidFill>
            </a:endParaRPr>
          </a:p>
        </p:txBody>
      </p:sp>
      <p:sp>
        <p:nvSpPr>
          <p:cNvPr id="125" name="Tekstvak 132"/>
          <p:cNvSpPr txBox="1">
            <a:spLocks noChangeArrowheads="1"/>
          </p:cNvSpPr>
          <p:nvPr/>
        </p:nvSpPr>
        <p:spPr bwMode="auto">
          <a:xfrm>
            <a:off x="870307" y="4433791"/>
            <a:ext cx="46519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700">
                <a:solidFill>
                  <a:srgbClr val="666666"/>
                </a:solidFill>
                <a:latin typeface="Verdana" pitchFamily="34" charset="0"/>
              </a:defRPr>
            </a:lvl1pPr>
            <a:lvl2pPr marL="742950" indent="-285750" eaLnBrk="0" hangingPunct="0">
              <a:defRPr sz="700">
                <a:solidFill>
                  <a:srgbClr val="666666"/>
                </a:solidFill>
                <a:latin typeface="Verdana" pitchFamily="34" charset="0"/>
              </a:defRPr>
            </a:lvl2pPr>
            <a:lvl3pPr marL="1143000" indent="-228600" eaLnBrk="0" hangingPunct="0">
              <a:defRPr sz="700">
                <a:solidFill>
                  <a:srgbClr val="666666"/>
                </a:solidFill>
                <a:latin typeface="Verdana" pitchFamily="34" charset="0"/>
              </a:defRPr>
            </a:lvl3pPr>
            <a:lvl4pPr marL="1600200" indent="-228600" eaLnBrk="0" hangingPunct="0">
              <a:defRPr sz="700">
                <a:solidFill>
                  <a:srgbClr val="666666"/>
                </a:solidFill>
                <a:latin typeface="Verdana" pitchFamily="34" charset="0"/>
              </a:defRPr>
            </a:lvl4pPr>
            <a:lvl5pPr marL="2057400" indent="-228600" eaLnBrk="0" hangingPunct="0">
              <a:defRPr sz="700">
                <a:solidFill>
                  <a:srgbClr val="666666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rgbClr val="666666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rgbClr val="666666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rgbClr val="666666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rgbClr val="666666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nl-NL" sz="1000" b="1" dirty="0"/>
              <a:t>SBS</a:t>
            </a:r>
            <a:endParaRPr lang="en-GB" sz="1000" b="1" dirty="0"/>
          </a:p>
        </p:txBody>
      </p:sp>
      <p:sp>
        <p:nvSpPr>
          <p:cNvPr id="126" name="Tekstvak 131"/>
          <p:cNvSpPr txBox="1">
            <a:spLocks noChangeArrowheads="1"/>
          </p:cNvSpPr>
          <p:nvPr/>
        </p:nvSpPr>
        <p:spPr bwMode="auto">
          <a:xfrm>
            <a:off x="497765" y="4989613"/>
            <a:ext cx="91932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700">
                <a:solidFill>
                  <a:srgbClr val="666666"/>
                </a:solidFill>
                <a:latin typeface="Verdana" pitchFamily="34" charset="0"/>
              </a:defRPr>
            </a:lvl1pPr>
            <a:lvl2pPr marL="742950" indent="-285750" eaLnBrk="0" hangingPunct="0">
              <a:defRPr sz="700">
                <a:solidFill>
                  <a:srgbClr val="666666"/>
                </a:solidFill>
                <a:latin typeface="Verdana" pitchFamily="34" charset="0"/>
              </a:defRPr>
            </a:lvl2pPr>
            <a:lvl3pPr marL="1143000" indent="-228600" eaLnBrk="0" hangingPunct="0">
              <a:defRPr sz="700">
                <a:solidFill>
                  <a:srgbClr val="666666"/>
                </a:solidFill>
                <a:latin typeface="Verdana" pitchFamily="34" charset="0"/>
              </a:defRPr>
            </a:lvl3pPr>
            <a:lvl4pPr marL="1600200" indent="-228600" eaLnBrk="0" hangingPunct="0">
              <a:defRPr sz="700">
                <a:solidFill>
                  <a:srgbClr val="666666"/>
                </a:solidFill>
                <a:latin typeface="Verdana" pitchFamily="34" charset="0"/>
              </a:defRPr>
            </a:lvl4pPr>
            <a:lvl5pPr marL="2057400" indent="-228600" eaLnBrk="0" hangingPunct="0">
              <a:defRPr sz="700">
                <a:solidFill>
                  <a:srgbClr val="666666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rgbClr val="666666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rgbClr val="666666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rgbClr val="666666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rgbClr val="666666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nl-NL" sz="1000" b="1" dirty="0" smtClean="0">
                <a:solidFill>
                  <a:srgbClr val="0070C0"/>
                </a:solidFill>
              </a:rPr>
              <a:t>Shipper B</a:t>
            </a:r>
            <a:endParaRPr lang="en-GB" sz="1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98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887413" y="396000"/>
            <a:ext cx="8077075" cy="889000"/>
          </a:xfrm>
        </p:spPr>
        <p:txBody>
          <a:bodyPr/>
          <a:lstStyle/>
          <a:p>
            <a:r>
              <a:rPr lang="nl-NL" dirty="0">
                <a:solidFill>
                  <a:srgbClr val="990000"/>
                </a:solidFill>
              </a:rPr>
              <a:t>4</a:t>
            </a:r>
            <a:r>
              <a:rPr lang="nl-NL" dirty="0" smtClean="0">
                <a:solidFill>
                  <a:srgbClr val="990000"/>
                </a:solidFill>
              </a:rPr>
              <a:t>. Daily </a:t>
            </a:r>
            <a:r>
              <a:rPr lang="nl-NL" dirty="0" err="1">
                <a:solidFill>
                  <a:srgbClr val="990000"/>
                </a:solidFill>
              </a:rPr>
              <a:t>imbalance</a:t>
            </a:r>
            <a:r>
              <a:rPr lang="nl-NL" dirty="0">
                <a:solidFill>
                  <a:srgbClr val="990000"/>
                </a:solidFill>
              </a:rPr>
              <a:t> </a:t>
            </a:r>
            <a:r>
              <a:rPr lang="nl-NL" dirty="0" smtClean="0">
                <a:solidFill>
                  <a:srgbClr val="990000"/>
                </a:solidFill>
              </a:rPr>
              <a:t>charges</a:t>
            </a:r>
            <a:br>
              <a:rPr lang="nl-NL" dirty="0" smtClean="0">
                <a:solidFill>
                  <a:srgbClr val="990000"/>
                </a:solidFill>
              </a:rPr>
            </a:br>
            <a:r>
              <a:rPr lang="nl-NL" sz="2000" dirty="0" smtClean="0">
                <a:solidFill>
                  <a:srgbClr val="990000"/>
                </a:solidFill>
              </a:rPr>
              <a:t>     Linepack Flexibility Service</a:t>
            </a:r>
            <a:endParaRPr lang="en-GB" dirty="0"/>
          </a:p>
        </p:txBody>
      </p:sp>
      <p:grpSp>
        <p:nvGrpSpPr>
          <p:cNvPr id="4" name="Groep 3"/>
          <p:cNvGrpSpPr/>
          <p:nvPr/>
        </p:nvGrpSpPr>
        <p:grpSpPr>
          <a:xfrm>
            <a:off x="625545" y="2677287"/>
            <a:ext cx="7032310" cy="3727892"/>
            <a:chOff x="4625982" y="4090203"/>
            <a:chExt cx="4166066" cy="2209825"/>
          </a:xfrm>
        </p:grpSpPr>
        <p:grpSp>
          <p:nvGrpSpPr>
            <p:cNvPr id="5" name="Groep 4"/>
            <p:cNvGrpSpPr/>
            <p:nvPr/>
          </p:nvGrpSpPr>
          <p:grpSpPr>
            <a:xfrm>
              <a:off x="4790310" y="4242695"/>
              <a:ext cx="4001738" cy="2057333"/>
              <a:chOff x="4797489" y="3834964"/>
              <a:chExt cx="4001738" cy="2057333"/>
            </a:xfrm>
          </p:grpSpPr>
          <p:grpSp>
            <p:nvGrpSpPr>
              <p:cNvPr id="7" name="Groep 6"/>
              <p:cNvGrpSpPr/>
              <p:nvPr/>
            </p:nvGrpSpPr>
            <p:grpSpPr>
              <a:xfrm>
                <a:off x="4797489" y="3834964"/>
                <a:ext cx="4001738" cy="2057333"/>
                <a:chOff x="767862" y="1376363"/>
                <a:chExt cx="7652238" cy="4373562"/>
              </a:xfrm>
            </p:grpSpPr>
            <p:grpSp>
              <p:nvGrpSpPr>
                <p:cNvPr id="12" name="Groep 11"/>
                <p:cNvGrpSpPr/>
                <p:nvPr/>
              </p:nvGrpSpPr>
              <p:grpSpPr>
                <a:xfrm>
                  <a:off x="767862" y="1376363"/>
                  <a:ext cx="7652238" cy="4373562"/>
                  <a:chOff x="767862" y="1376363"/>
                  <a:chExt cx="7652238" cy="4373562"/>
                </a:xfrm>
              </p:grpSpPr>
              <p:grpSp>
                <p:nvGrpSpPr>
                  <p:cNvPr id="14" name="Groep 59"/>
                  <p:cNvGrpSpPr>
                    <a:grpSpLocks/>
                  </p:cNvGrpSpPr>
                  <p:nvPr/>
                </p:nvGrpSpPr>
                <p:grpSpPr bwMode="auto">
                  <a:xfrm>
                    <a:off x="3420208" y="1697039"/>
                    <a:ext cx="4624754" cy="3711575"/>
                    <a:chOff x="3856893" y="1697254"/>
                    <a:chExt cx="649168" cy="3711845"/>
                  </a:xfrm>
                </p:grpSpPr>
                <p:sp>
                  <p:nvSpPr>
                    <p:cNvPr id="35" name="Rechthoek 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859618" y="2568143"/>
                      <a:ext cx="640414" cy="1944687"/>
                    </a:xfrm>
                    <a:prstGeom prst="rect">
                      <a:avLst/>
                    </a:prstGeom>
                    <a:solidFill>
                      <a:srgbClr val="92D05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lIns="0" tIns="0" rIns="0" bIns="0"/>
                    <a:lstStyle/>
                    <a:p>
                      <a:endParaRPr lang="en-GB"/>
                    </a:p>
                  </p:txBody>
                </p:sp>
                <p:grpSp>
                  <p:nvGrpSpPr>
                    <p:cNvPr id="36" name="Groep 6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856893" y="1697254"/>
                      <a:ext cx="649167" cy="868147"/>
                      <a:chOff x="3856893" y="1697254"/>
                      <a:chExt cx="649167" cy="868147"/>
                    </a:xfrm>
                  </p:grpSpPr>
                  <p:grpSp>
                    <p:nvGrpSpPr>
                      <p:cNvPr id="44" name="Groep 7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856893" y="1697254"/>
                        <a:ext cx="649167" cy="868147"/>
                        <a:chOff x="3856893" y="1697254"/>
                        <a:chExt cx="649167" cy="868147"/>
                      </a:xfrm>
                    </p:grpSpPr>
                    <p:sp>
                      <p:nvSpPr>
                        <p:cNvPr id="46" name="Stroomdiagram: Proces 2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893118" y="1709468"/>
                          <a:ext cx="612941" cy="287337"/>
                        </a:xfrm>
                        <a:prstGeom prst="flowChartProcess">
                          <a:avLst/>
                        </a:prstGeom>
                        <a:solidFill>
                          <a:srgbClr val="FF717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lIns="0" tIns="0" rIns="0" bIns="0"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47" name="Rechthoek 46"/>
                        <p:cNvSpPr/>
                        <p:nvPr/>
                      </p:nvSpPr>
                      <p:spPr bwMode="auto">
                        <a:xfrm>
                          <a:off x="3890627" y="1990962"/>
                          <a:ext cx="615434" cy="288946"/>
                        </a:xfrm>
                        <a:prstGeom prst="rect">
                          <a:avLst/>
                        </a:prstGeom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n>
                          <a:noFill/>
                        </a:ln>
                        <a:effectLst/>
                        <a:extLst/>
                      </p:spPr>
                      <p:txBody>
                        <a:bodyPr lIns="0" tIns="0" rIns="0" bIns="0"/>
                        <a:lstStyle/>
                        <a:p>
                          <a:pPr>
                            <a:defRPr/>
                          </a:pPr>
                          <a:endParaRPr lang="en-GB"/>
                        </a:p>
                      </p:txBody>
                    </p:sp>
                    <p:sp>
                      <p:nvSpPr>
                        <p:cNvPr id="48" name="Rechthoek 7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894992" y="2287779"/>
                          <a:ext cx="605039" cy="277622"/>
                        </a:xfrm>
                        <a:prstGeom prst="rect">
                          <a:avLst/>
                        </a:prstGeom>
                        <a:solidFill>
                          <a:srgbClr val="CCFF99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lIns="0" tIns="0" rIns="0" bIns="0"/>
                        <a:lstStyle/>
                        <a:p>
                          <a:endParaRPr lang="en-GB"/>
                        </a:p>
                      </p:txBody>
                    </p:sp>
                    <p:cxnSp>
                      <p:nvCxnSpPr>
                        <p:cNvPr id="49" name="Rechte verbindingslijn 7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3880338" y="2565400"/>
                          <a:ext cx="625721" cy="0"/>
                        </a:xfrm>
                        <a:prstGeom prst="line">
                          <a:avLst/>
                        </a:prstGeom>
                        <a:noFill/>
                        <a:ln w="34925" algn="ctr">
                          <a:solidFill>
                            <a:srgbClr val="0099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  <p:cxnSp>
                      <p:nvCxnSpPr>
                        <p:cNvPr id="50" name="Rechte verbindingslijn 18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3856893" y="1994676"/>
                          <a:ext cx="649166" cy="0"/>
                        </a:xfrm>
                        <a:prstGeom prst="line">
                          <a:avLst/>
                        </a:prstGeom>
                        <a:noFill/>
                        <a:ln w="34925" algn="ctr">
                          <a:solidFill>
                            <a:srgbClr val="FFC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  <p:cxnSp>
                      <p:nvCxnSpPr>
                        <p:cNvPr id="51" name="Rechte verbindingslijn 21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V="1">
                          <a:off x="3867150" y="1697254"/>
                          <a:ext cx="638910" cy="1"/>
                        </a:xfrm>
                        <a:prstGeom prst="line">
                          <a:avLst/>
                        </a:prstGeom>
                        <a:noFill/>
                        <a:ln w="34925" algn="ctr">
                          <a:solidFill>
                            <a:srgbClr val="FF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</p:grpSp>
                  <p:cxnSp>
                    <p:nvCxnSpPr>
                      <p:cNvPr id="45" name="Rechte verbindingslijn 10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903052" y="2279218"/>
                        <a:ext cx="603007" cy="0"/>
                      </a:xfrm>
                      <a:prstGeom prst="line">
                        <a:avLst/>
                      </a:prstGeom>
                      <a:noFill/>
                      <a:ln w="34925" algn="ctr">
                        <a:solidFill>
                          <a:srgbClr val="92D05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</p:grpSp>
                <p:sp>
                  <p:nvSpPr>
                    <p:cNvPr id="37" name="Rechthoek 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884735" y="4529111"/>
                      <a:ext cx="621325" cy="288925"/>
                    </a:xfrm>
                    <a:prstGeom prst="rect">
                      <a:avLst/>
                    </a:prstGeom>
                    <a:solidFill>
                      <a:srgbClr val="CCFF99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lIns="0" tIns="0" rIns="0" bIns="0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8" name="Rechthoek 37"/>
                    <p:cNvSpPr/>
                    <p:nvPr/>
                  </p:nvSpPr>
                  <p:spPr bwMode="auto">
                    <a:xfrm>
                      <a:off x="3873143" y="4831207"/>
                      <a:ext cx="632918" cy="288946"/>
                    </a:xfrm>
                    <a:prstGeom prst="rect">
                      <a:avLst/>
                    </a:prstGeom>
                    <a:solidFill>
                      <a:schemeClr val="accent1">
                        <a:lumMod val="60000"/>
                        <a:lumOff val="40000"/>
                      </a:schemeClr>
                    </a:solidFill>
                    <a:ln>
                      <a:noFill/>
                    </a:ln>
                    <a:effectLst/>
                    <a:extLst/>
                  </p:spPr>
                  <p:txBody>
                    <a:bodyPr lIns="0" tIns="0" rIns="0" bIns="0"/>
                    <a:lstStyle/>
                    <a:p>
                      <a:pPr>
                        <a:defRPr/>
                      </a:pPr>
                      <a:endParaRPr lang="en-GB"/>
                    </a:p>
                  </p:txBody>
                </p:sp>
                <p:sp>
                  <p:nvSpPr>
                    <p:cNvPr id="39" name="Stroomdiagram: Proces 1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879513" y="5121762"/>
                      <a:ext cx="626548" cy="287337"/>
                    </a:xfrm>
                    <a:prstGeom prst="flowChartProcess">
                      <a:avLst/>
                    </a:prstGeom>
                    <a:solidFill>
                      <a:srgbClr val="FF7171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lIns="0" tIns="0" rIns="0" bIns="0"/>
                    <a:lstStyle/>
                    <a:p>
                      <a:endParaRPr lang="en-GB"/>
                    </a:p>
                  </p:txBody>
                </p:sp>
                <p:cxnSp>
                  <p:nvCxnSpPr>
                    <p:cNvPr id="40" name="Rechte verbindingslijn 10"/>
                    <p:cNvCxnSpPr>
                      <a:cxnSpLocks noChangeShapeType="1"/>
                    </p:cNvCxnSpPr>
                    <p:nvPr/>
                  </p:nvCxnSpPr>
                  <p:spPr bwMode="auto">
                    <a:xfrm flipV="1">
                      <a:off x="3884084" y="4508500"/>
                      <a:ext cx="615947" cy="4330"/>
                    </a:xfrm>
                    <a:prstGeom prst="line">
                      <a:avLst/>
                    </a:prstGeom>
                    <a:noFill/>
                    <a:ln w="34925" algn="ctr">
                      <a:solidFill>
                        <a:srgbClr val="0099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41" name="Rechte verbindingslijn 10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3873177" y="4818036"/>
                      <a:ext cx="632883" cy="0"/>
                    </a:xfrm>
                    <a:prstGeom prst="line">
                      <a:avLst/>
                    </a:prstGeom>
                    <a:noFill/>
                    <a:ln w="34925" algn="ctr">
                      <a:solidFill>
                        <a:srgbClr val="92D05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42" name="Rechte verbindingslijn 19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3864612" y="5120150"/>
                      <a:ext cx="641448" cy="1612"/>
                    </a:xfrm>
                    <a:prstGeom prst="line">
                      <a:avLst/>
                    </a:prstGeom>
                    <a:noFill/>
                    <a:ln w="34925" algn="ctr">
                      <a:solidFill>
                        <a:srgbClr val="FFC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43" name="Rechte verbindingslijn 20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3880338" y="5394298"/>
                      <a:ext cx="620518" cy="0"/>
                    </a:xfrm>
                    <a:prstGeom prst="line">
                      <a:avLst/>
                    </a:prstGeom>
                    <a:noFill/>
                    <a:ln w="34925" algn="ctr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</p:grpSp>
              <p:sp>
                <p:nvSpPr>
                  <p:cNvPr id="15" name="Stroomdiagram: Proces 121"/>
                  <p:cNvSpPr>
                    <a:spLocks noChangeArrowheads="1"/>
                  </p:cNvSpPr>
                  <p:nvPr/>
                </p:nvSpPr>
                <p:spPr bwMode="auto">
                  <a:xfrm>
                    <a:off x="778120" y="5140325"/>
                    <a:ext cx="3083169" cy="255588"/>
                  </a:xfrm>
                  <a:prstGeom prst="flowChartProcess">
                    <a:avLst/>
                  </a:prstGeom>
                  <a:solidFill>
                    <a:srgbClr val="FF717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/>
                  <a:p>
                    <a:endParaRPr lang="en-GB"/>
                  </a:p>
                </p:txBody>
              </p:sp>
              <p:sp>
                <p:nvSpPr>
                  <p:cNvPr id="16" name="Rechthoek 15"/>
                  <p:cNvSpPr/>
                  <p:nvPr/>
                </p:nvSpPr>
                <p:spPr bwMode="auto">
                  <a:xfrm>
                    <a:off x="778120" y="4806951"/>
                    <a:ext cx="3083169" cy="320675"/>
                  </a:xfrm>
                  <a:prstGeom prst="rect">
                    <a:avLst/>
                  </a:pr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  <a:extLst/>
                </p:spPr>
                <p:txBody>
                  <a:bodyPr lIns="0" tIns="0" rIns="0" bIns="0"/>
                  <a:lstStyle/>
                  <a:p>
                    <a:pPr>
                      <a:defRPr/>
                    </a:pPr>
                    <a:endParaRPr lang="en-GB"/>
                  </a:p>
                </p:txBody>
              </p:sp>
              <p:grpSp>
                <p:nvGrpSpPr>
                  <p:cNvPr id="17" name="Groep 16"/>
                  <p:cNvGrpSpPr/>
                  <p:nvPr/>
                </p:nvGrpSpPr>
                <p:grpSpPr>
                  <a:xfrm>
                    <a:off x="805962" y="1706563"/>
                    <a:ext cx="3087565" cy="563563"/>
                    <a:chOff x="805962" y="1706563"/>
                    <a:chExt cx="3087565" cy="563563"/>
                  </a:xfrm>
                </p:grpSpPr>
                <p:sp>
                  <p:nvSpPr>
                    <p:cNvPr id="33" name="Stroomdiagram: Proces 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10358" y="1706563"/>
                      <a:ext cx="3083169" cy="287337"/>
                    </a:xfrm>
                    <a:prstGeom prst="flowChartProcess">
                      <a:avLst/>
                    </a:prstGeom>
                    <a:solidFill>
                      <a:srgbClr val="FF7171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lIns="0" tIns="0" rIns="0" bIns="0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4" name="Rechthoek 33"/>
                    <p:cNvSpPr/>
                    <p:nvPr/>
                  </p:nvSpPr>
                  <p:spPr bwMode="auto">
                    <a:xfrm>
                      <a:off x="805962" y="1981201"/>
                      <a:ext cx="3083169" cy="288925"/>
                    </a:xfrm>
                    <a:prstGeom prst="rect">
                      <a:avLst/>
                    </a:prstGeom>
                    <a:solidFill>
                      <a:schemeClr val="accent1">
                        <a:lumMod val="60000"/>
                        <a:lumOff val="40000"/>
                      </a:schemeClr>
                    </a:solidFill>
                    <a:ln>
                      <a:noFill/>
                    </a:ln>
                    <a:effectLst/>
                    <a:extLst/>
                  </p:spPr>
                  <p:txBody>
                    <a:bodyPr lIns="0" tIns="0" rIns="0" bIns="0"/>
                    <a:lstStyle/>
                    <a:p>
                      <a:pPr>
                        <a:defRPr/>
                      </a:pPr>
                      <a:endParaRPr lang="en-GB"/>
                    </a:p>
                  </p:txBody>
                </p:sp>
              </p:grpSp>
              <p:cxnSp>
                <p:nvCxnSpPr>
                  <p:cNvPr id="18" name="Rechte verbindingslijn 19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772258" y="5129213"/>
                    <a:ext cx="3081703" cy="0"/>
                  </a:xfrm>
                  <a:prstGeom prst="line">
                    <a:avLst/>
                  </a:prstGeom>
                  <a:noFill/>
                  <a:ln w="34925" algn="ctr">
                    <a:solidFill>
                      <a:srgbClr val="FFC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19" name="Rechte verbindingslijn 20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781051" y="5394325"/>
                    <a:ext cx="3083169" cy="0"/>
                  </a:xfrm>
                  <a:prstGeom prst="line">
                    <a:avLst/>
                  </a:prstGeom>
                  <a:noFill/>
                  <a:ln w="34925" algn="ctr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sp>
                <p:nvSpPr>
                  <p:cNvPr id="20" name="Tekstvak 1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194227" y="1386760"/>
                    <a:ext cx="1178762" cy="31027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 eaLnBrk="0" hangingPunct="0">
                      <a:defRPr sz="700">
                        <a:solidFill>
                          <a:srgbClr val="666666"/>
                        </a:solidFill>
                        <a:latin typeface="Verdana" pitchFamily="34" charset="0"/>
                      </a:defRPr>
                    </a:lvl1pPr>
                    <a:lvl2pPr marL="742950" indent="-285750" eaLnBrk="0" hangingPunct="0">
                      <a:defRPr sz="700">
                        <a:solidFill>
                          <a:srgbClr val="666666"/>
                        </a:solidFill>
                        <a:latin typeface="Verdana" pitchFamily="34" charset="0"/>
                      </a:defRPr>
                    </a:lvl2pPr>
                    <a:lvl3pPr marL="1143000" indent="-228600" eaLnBrk="0" hangingPunct="0">
                      <a:defRPr sz="700">
                        <a:solidFill>
                          <a:srgbClr val="666666"/>
                        </a:solidFill>
                        <a:latin typeface="Verdana" pitchFamily="34" charset="0"/>
                      </a:defRPr>
                    </a:lvl3pPr>
                    <a:lvl4pPr marL="1600200" indent="-228600" eaLnBrk="0" hangingPunct="0">
                      <a:defRPr sz="700">
                        <a:solidFill>
                          <a:srgbClr val="666666"/>
                        </a:solidFill>
                        <a:latin typeface="Verdana" pitchFamily="34" charset="0"/>
                      </a:defRPr>
                    </a:lvl4pPr>
                    <a:lvl5pPr marL="2057400" indent="-228600" eaLnBrk="0" hangingPunct="0">
                      <a:defRPr sz="700">
                        <a:solidFill>
                          <a:srgbClr val="666666"/>
                        </a:solidFill>
                        <a:latin typeface="Verdana" pitchFamily="34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700">
                        <a:solidFill>
                          <a:srgbClr val="666666"/>
                        </a:solidFill>
                        <a:latin typeface="Verdana" pitchFamily="34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700">
                        <a:solidFill>
                          <a:srgbClr val="666666"/>
                        </a:solidFill>
                        <a:latin typeface="Verdana" pitchFamily="34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700">
                        <a:solidFill>
                          <a:srgbClr val="666666"/>
                        </a:solidFill>
                        <a:latin typeface="Verdana" pitchFamily="34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700">
                        <a:solidFill>
                          <a:srgbClr val="666666"/>
                        </a:solidFill>
                        <a:latin typeface="Verdana" pitchFamily="34" charset="0"/>
                      </a:defRPr>
                    </a:lvl9pPr>
                  </a:lstStyle>
                  <a:p>
                    <a:pPr eaLnBrk="1" hangingPunct="1"/>
                    <a:r>
                      <a:rPr lang="nl-NL" sz="1000" b="1" dirty="0"/>
                      <a:t>06:00</a:t>
                    </a:r>
                    <a:endParaRPr lang="en-GB" sz="1000" b="1" dirty="0"/>
                  </a:p>
                </p:txBody>
              </p:sp>
              <p:sp>
                <p:nvSpPr>
                  <p:cNvPr id="21" name="Tekstvak 1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342446" y="1376363"/>
                    <a:ext cx="1077654" cy="31027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 eaLnBrk="0" hangingPunct="0">
                      <a:defRPr sz="700">
                        <a:solidFill>
                          <a:srgbClr val="666666"/>
                        </a:solidFill>
                        <a:latin typeface="Verdana" pitchFamily="34" charset="0"/>
                      </a:defRPr>
                    </a:lvl1pPr>
                    <a:lvl2pPr marL="742950" indent="-285750" eaLnBrk="0" hangingPunct="0">
                      <a:defRPr sz="700">
                        <a:solidFill>
                          <a:srgbClr val="666666"/>
                        </a:solidFill>
                        <a:latin typeface="Verdana" pitchFamily="34" charset="0"/>
                      </a:defRPr>
                    </a:lvl2pPr>
                    <a:lvl3pPr marL="1143000" indent="-228600" eaLnBrk="0" hangingPunct="0">
                      <a:defRPr sz="700">
                        <a:solidFill>
                          <a:srgbClr val="666666"/>
                        </a:solidFill>
                        <a:latin typeface="Verdana" pitchFamily="34" charset="0"/>
                      </a:defRPr>
                    </a:lvl3pPr>
                    <a:lvl4pPr marL="1600200" indent="-228600" eaLnBrk="0" hangingPunct="0">
                      <a:defRPr sz="700">
                        <a:solidFill>
                          <a:srgbClr val="666666"/>
                        </a:solidFill>
                        <a:latin typeface="Verdana" pitchFamily="34" charset="0"/>
                      </a:defRPr>
                    </a:lvl4pPr>
                    <a:lvl5pPr marL="2057400" indent="-228600" eaLnBrk="0" hangingPunct="0">
                      <a:defRPr sz="700">
                        <a:solidFill>
                          <a:srgbClr val="666666"/>
                        </a:solidFill>
                        <a:latin typeface="Verdana" pitchFamily="34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700">
                        <a:solidFill>
                          <a:srgbClr val="666666"/>
                        </a:solidFill>
                        <a:latin typeface="Verdana" pitchFamily="34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700">
                        <a:solidFill>
                          <a:srgbClr val="666666"/>
                        </a:solidFill>
                        <a:latin typeface="Verdana" pitchFamily="34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700">
                        <a:solidFill>
                          <a:srgbClr val="666666"/>
                        </a:solidFill>
                        <a:latin typeface="Verdana" pitchFamily="34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700">
                        <a:solidFill>
                          <a:srgbClr val="666666"/>
                        </a:solidFill>
                        <a:latin typeface="Verdana" pitchFamily="34" charset="0"/>
                      </a:defRPr>
                    </a:lvl9pPr>
                  </a:lstStyle>
                  <a:p>
                    <a:pPr eaLnBrk="1" hangingPunct="1"/>
                    <a:r>
                      <a:rPr lang="nl-NL" sz="1000" b="1" dirty="0"/>
                      <a:t>06:00</a:t>
                    </a:r>
                    <a:endParaRPr lang="en-GB" sz="1000" b="1" dirty="0"/>
                  </a:p>
                </p:txBody>
              </p:sp>
              <p:sp>
                <p:nvSpPr>
                  <p:cNvPr id="22" name="Rechthoek 44"/>
                  <p:cNvSpPr>
                    <a:spLocks noChangeArrowheads="1"/>
                  </p:cNvSpPr>
                  <p:nvPr/>
                </p:nvSpPr>
                <p:spPr bwMode="auto">
                  <a:xfrm>
                    <a:off x="773724" y="4518026"/>
                    <a:ext cx="3081704" cy="288925"/>
                  </a:xfrm>
                  <a:prstGeom prst="rect">
                    <a:avLst/>
                  </a:prstGeom>
                  <a:solidFill>
                    <a:srgbClr val="CCFF99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/>
                  <a:p>
                    <a:endParaRPr lang="en-GB"/>
                  </a:p>
                </p:txBody>
              </p:sp>
              <p:cxnSp>
                <p:nvCxnSpPr>
                  <p:cNvPr id="23" name="Rechte verbindingslijn 10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767862" y="4818063"/>
                    <a:ext cx="3087566" cy="0"/>
                  </a:xfrm>
                  <a:prstGeom prst="line">
                    <a:avLst/>
                  </a:prstGeom>
                  <a:noFill/>
                  <a:ln w="34925" algn="ctr">
                    <a:solidFill>
                      <a:srgbClr val="92D05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sp>
                <p:nvSpPr>
                  <p:cNvPr id="24" name="Rechthoek 48"/>
                  <p:cNvSpPr>
                    <a:spLocks noChangeArrowheads="1"/>
                  </p:cNvSpPr>
                  <p:nvPr/>
                </p:nvSpPr>
                <p:spPr bwMode="auto">
                  <a:xfrm>
                    <a:off x="792774" y="2273301"/>
                    <a:ext cx="3081703" cy="288925"/>
                  </a:xfrm>
                  <a:prstGeom prst="rect">
                    <a:avLst/>
                  </a:prstGeom>
                  <a:solidFill>
                    <a:srgbClr val="CCFF99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/>
                  <a:p>
                    <a:endParaRPr lang="en-GB"/>
                  </a:p>
                </p:txBody>
              </p:sp>
              <p:sp>
                <p:nvSpPr>
                  <p:cNvPr id="25" name="Rechthoek 25"/>
                  <p:cNvSpPr>
                    <a:spLocks noChangeArrowheads="1"/>
                  </p:cNvSpPr>
                  <p:nvPr/>
                </p:nvSpPr>
                <p:spPr bwMode="auto">
                  <a:xfrm>
                    <a:off x="781051" y="2563814"/>
                    <a:ext cx="3083169" cy="1944687"/>
                  </a:xfrm>
                  <a:prstGeom prst="rect">
                    <a:avLst/>
                  </a:prstGeom>
                  <a:solidFill>
                    <a:srgbClr val="92D05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/>
                  <a:p>
                    <a:endParaRPr lang="en-GB"/>
                  </a:p>
                </p:txBody>
              </p:sp>
              <p:cxnSp>
                <p:nvCxnSpPr>
                  <p:cNvPr id="26" name="Rechte verbindingslijn 10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803031" y="4508500"/>
                    <a:ext cx="3058258" cy="0"/>
                  </a:xfrm>
                  <a:prstGeom prst="line">
                    <a:avLst/>
                  </a:prstGeom>
                  <a:noFill/>
                  <a:ln w="34925" algn="ctr">
                    <a:solidFill>
                      <a:srgbClr val="0099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7" name="Rechte verbindingslijn 11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783981" y="3573463"/>
                    <a:ext cx="7244862" cy="0"/>
                  </a:xfrm>
                  <a:prstGeom prst="line">
                    <a:avLst/>
                  </a:prstGeom>
                  <a:noFill/>
                  <a:ln w="34925" algn="ctr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30" name="Rechte verbindingslijn 18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811823" y="1993900"/>
                    <a:ext cx="3084635" cy="0"/>
                  </a:xfrm>
                  <a:prstGeom prst="line">
                    <a:avLst/>
                  </a:prstGeom>
                  <a:noFill/>
                  <a:ln w="34925" algn="ctr">
                    <a:solidFill>
                      <a:srgbClr val="FFC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31" name="Rechte verbindingslijn 10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782516" y="2284413"/>
                    <a:ext cx="3087566" cy="0"/>
                  </a:xfrm>
                  <a:prstGeom prst="line">
                    <a:avLst/>
                  </a:prstGeom>
                  <a:noFill/>
                  <a:ln w="34925" algn="ctr">
                    <a:solidFill>
                      <a:srgbClr val="92D05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32" name="Rechte verbindingslijn 7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783982" y="2565400"/>
                    <a:ext cx="3080238" cy="0"/>
                  </a:xfrm>
                  <a:prstGeom prst="line">
                    <a:avLst/>
                  </a:prstGeom>
                  <a:noFill/>
                  <a:ln w="34925" algn="ctr">
                    <a:solidFill>
                      <a:srgbClr val="0099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sp>
                <p:nvSpPr>
                  <p:cNvPr id="28" name="Stroomdiagram: Proces 127"/>
                  <p:cNvSpPr>
                    <a:spLocks noChangeArrowheads="1"/>
                  </p:cNvSpPr>
                  <p:nvPr/>
                </p:nvSpPr>
                <p:spPr bwMode="auto">
                  <a:xfrm>
                    <a:off x="7957257" y="1376363"/>
                    <a:ext cx="462843" cy="4373562"/>
                  </a:xfrm>
                  <a:prstGeom prst="flowChartProcess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/>
                  <a:p>
                    <a:endParaRPr lang="en-GB"/>
                  </a:p>
                </p:txBody>
              </p:sp>
              <p:cxnSp>
                <p:nvCxnSpPr>
                  <p:cNvPr id="29" name="Rechte verbindingslijn 12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7957257" y="1531501"/>
                    <a:ext cx="1" cy="4057764"/>
                  </a:xfrm>
                  <a:prstGeom prst="line">
                    <a:avLst/>
                  </a:prstGeom>
                  <a:noFill/>
                  <a:ln w="31750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  <p:cxnSp>
              <p:nvCxnSpPr>
                <p:cNvPr id="13" name="Rechte verbindingslijn 21"/>
                <p:cNvCxnSpPr>
                  <a:cxnSpLocks noChangeShapeType="1"/>
                </p:cNvCxnSpPr>
                <p:nvPr/>
              </p:nvCxnSpPr>
              <p:spPr bwMode="auto">
                <a:xfrm>
                  <a:off x="811823" y="1697038"/>
                  <a:ext cx="3084635" cy="0"/>
                </a:xfrm>
                <a:prstGeom prst="line">
                  <a:avLst/>
                </a:prstGeom>
                <a:noFill/>
                <a:ln w="34925" algn="ctr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8" name="Vrije vorm 7"/>
              <p:cNvSpPr/>
              <p:nvPr/>
            </p:nvSpPr>
            <p:spPr>
              <a:xfrm>
                <a:off x="4824818" y="4443088"/>
                <a:ext cx="3742154" cy="343117"/>
              </a:xfrm>
              <a:custGeom>
                <a:avLst/>
                <a:gdLst>
                  <a:gd name="connsiteX0" fmla="*/ 0 w 4808482"/>
                  <a:gd name="connsiteY0" fmla="*/ 347665 h 426492"/>
                  <a:gd name="connsiteX1" fmla="*/ 409903 w 4808482"/>
                  <a:gd name="connsiteY1" fmla="*/ 87534 h 426492"/>
                  <a:gd name="connsiteX2" fmla="*/ 1300655 w 4808482"/>
                  <a:gd name="connsiteY2" fmla="*/ 339782 h 426492"/>
                  <a:gd name="connsiteX3" fmla="*/ 2546131 w 4808482"/>
                  <a:gd name="connsiteY3" fmla="*/ 8706 h 426492"/>
                  <a:gd name="connsiteX4" fmla="*/ 3767958 w 4808482"/>
                  <a:gd name="connsiteY4" fmla="*/ 119065 h 426492"/>
                  <a:gd name="connsiteX5" fmla="*/ 4335517 w 4808482"/>
                  <a:gd name="connsiteY5" fmla="*/ 363430 h 426492"/>
                  <a:gd name="connsiteX6" fmla="*/ 4808482 w 4808482"/>
                  <a:gd name="connsiteY6" fmla="*/ 426492 h 4264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808482" h="426492">
                    <a:moveTo>
                      <a:pt x="0" y="347665"/>
                    </a:moveTo>
                    <a:cubicBezTo>
                      <a:pt x="96563" y="218256"/>
                      <a:pt x="193127" y="88848"/>
                      <a:pt x="409903" y="87534"/>
                    </a:cubicBezTo>
                    <a:cubicBezTo>
                      <a:pt x="626679" y="86220"/>
                      <a:pt x="944617" y="352920"/>
                      <a:pt x="1300655" y="339782"/>
                    </a:cubicBezTo>
                    <a:cubicBezTo>
                      <a:pt x="1656693" y="326644"/>
                      <a:pt x="2134914" y="45492"/>
                      <a:pt x="2546131" y="8706"/>
                    </a:cubicBezTo>
                    <a:cubicBezTo>
                      <a:pt x="2957348" y="-28080"/>
                      <a:pt x="3469727" y="59944"/>
                      <a:pt x="3767958" y="119065"/>
                    </a:cubicBezTo>
                    <a:cubicBezTo>
                      <a:pt x="4066189" y="178186"/>
                      <a:pt x="4162096" y="312192"/>
                      <a:pt x="4335517" y="363430"/>
                    </a:cubicBezTo>
                    <a:cubicBezTo>
                      <a:pt x="4508938" y="414668"/>
                      <a:pt x="4658710" y="420580"/>
                      <a:pt x="4808482" y="426492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" name="Vrije vorm 8"/>
              <p:cNvSpPr/>
              <p:nvPr/>
            </p:nvSpPr>
            <p:spPr>
              <a:xfrm>
                <a:off x="4824818" y="4013119"/>
                <a:ext cx="3742154" cy="436973"/>
              </a:xfrm>
              <a:custGeom>
                <a:avLst/>
                <a:gdLst>
                  <a:gd name="connsiteX0" fmla="*/ 0 w 4808482"/>
                  <a:gd name="connsiteY0" fmla="*/ 543154 h 543154"/>
                  <a:gd name="connsiteX1" fmla="*/ 362606 w 4808482"/>
                  <a:gd name="connsiteY1" fmla="*/ 267258 h 543154"/>
                  <a:gd name="connsiteX2" fmla="*/ 1008993 w 4808482"/>
                  <a:gd name="connsiteY2" fmla="*/ 480092 h 543154"/>
                  <a:gd name="connsiteX3" fmla="*/ 2136227 w 4808482"/>
                  <a:gd name="connsiteY3" fmla="*/ 7126 h 543154"/>
                  <a:gd name="connsiteX4" fmla="*/ 3515710 w 4808482"/>
                  <a:gd name="connsiteY4" fmla="*/ 196313 h 543154"/>
                  <a:gd name="connsiteX5" fmla="*/ 4272455 w 4808482"/>
                  <a:gd name="connsiteY5" fmla="*/ 212078 h 543154"/>
                  <a:gd name="connsiteX6" fmla="*/ 4808482 w 4808482"/>
                  <a:gd name="connsiteY6" fmla="*/ 290906 h 5431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808482" h="543154">
                    <a:moveTo>
                      <a:pt x="0" y="543154"/>
                    </a:moveTo>
                    <a:cubicBezTo>
                      <a:pt x="97220" y="410461"/>
                      <a:pt x="194440" y="277768"/>
                      <a:pt x="362606" y="267258"/>
                    </a:cubicBezTo>
                    <a:cubicBezTo>
                      <a:pt x="530772" y="256748"/>
                      <a:pt x="713390" y="523447"/>
                      <a:pt x="1008993" y="480092"/>
                    </a:cubicBezTo>
                    <a:cubicBezTo>
                      <a:pt x="1304596" y="436737"/>
                      <a:pt x="1718441" y="54422"/>
                      <a:pt x="2136227" y="7126"/>
                    </a:cubicBezTo>
                    <a:cubicBezTo>
                      <a:pt x="2554013" y="-40170"/>
                      <a:pt x="3159672" y="162154"/>
                      <a:pt x="3515710" y="196313"/>
                    </a:cubicBezTo>
                    <a:cubicBezTo>
                      <a:pt x="3871748" y="230472"/>
                      <a:pt x="4056993" y="196313"/>
                      <a:pt x="4272455" y="212078"/>
                    </a:cubicBezTo>
                    <a:cubicBezTo>
                      <a:pt x="4487917" y="227843"/>
                      <a:pt x="4648199" y="259374"/>
                      <a:pt x="4808482" y="290906"/>
                    </a:cubicBezTo>
                  </a:path>
                </a:pathLst>
              </a:cu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" name="Vrije vorm 9"/>
              <p:cNvSpPr/>
              <p:nvPr/>
            </p:nvSpPr>
            <p:spPr>
              <a:xfrm>
                <a:off x="4824818" y="5024095"/>
                <a:ext cx="3742154" cy="275794"/>
              </a:xfrm>
              <a:custGeom>
                <a:avLst/>
                <a:gdLst>
                  <a:gd name="connsiteX0" fmla="*/ 0 w 4808482"/>
                  <a:gd name="connsiteY0" fmla="*/ 59029 h 342809"/>
                  <a:gd name="connsiteX1" fmla="*/ 307427 w 4808482"/>
                  <a:gd name="connsiteY1" fmla="*/ 3850 h 342809"/>
                  <a:gd name="connsiteX2" fmla="*/ 1253358 w 4808482"/>
                  <a:gd name="connsiteY2" fmla="*/ 153623 h 342809"/>
                  <a:gd name="connsiteX3" fmla="*/ 2049517 w 4808482"/>
                  <a:gd name="connsiteY3" fmla="*/ 208802 h 342809"/>
                  <a:gd name="connsiteX4" fmla="*/ 3082158 w 4808482"/>
                  <a:gd name="connsiteY4" fmla="*/ 59029 h 342809"/>
                  <a:gd name="connsiteX5" fmla="*/ 4808482 w 4808482"/>
                  <a:gd name="connsiteY5" fmla="*/ 342809 h 3428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808482" h="342809">
                    <a:moveTo>
                      <a:pt x="0" y="59029"/>
                    </a:moveTo>
                    <a:cubicBezTo>
                      <a:pt x="49267" y="23556"/>
                      <a:pt x="98534" y="-11916"/>
                      <a:pt x="307427" y="3850"/>
                    </a:cubicBezTo>
                    <a:cubicBezTo>
                      <a:pt x="516320" y="19616"/>
                      <a:pt x="963010" y="119464"/>
                      <a:pt x="1253358" y="153623"/>
                    </a:cubicBezTo>
                    <a:cubicBezTo>
                      <a:pt x="1543706" y="187782"/>
                      <a:pt x="1744717" y="224568"/>
                      <a:pt x="2049517" y="208802"/>
                    </a:cubicBezTo>
                    <a:cubicBezTo>
                      <a:pt x="2354317" y="193036"/>
                      <a:pt x="2622331" y="36694"/>
                      <a:pt x="3082158" y="59029"/>
                    </a:cubicBezTo>
                    <a:cubicBezTo>
                      <a:pt x="3541986" y="81364"/>
                      <a:pt x="4175234" y="212086"/>
                      <a:pt x="4808482" y="342809"/>
                    </a:cubicBezTo>
                  </a:path>
                </a:pathLst>
              </a:custGeom>
              <a:noFill/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1" name="Rechte verbindingslijn 126"/>
              <p:cNvCxnSpPr>
                <a:cxnSpLocks noChangeShapeType="1"/>
              </p:cNvCxnSpPr>
              <p:nvPr/>
            </p:nvCxnSpPr>
            <p:spPr bwMode="auto">
              <a:xfrm flipH="1">
                <a:off x="6416730" y="3895927"/>
                <a:ext cx="9606" cy="1920795"/>
              </a:xfrm>
              <a:prstGeom prst="line">
                <a:avLst/>
              </a:prstGeom>
              <a:noFill/>
              <a:ln w="3175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6" name="Rechthoek 5"/>
            <p:cNvSpPr/>
            <p:nvPr/>
          </p:nvSpPr>
          <p:spPr>
            <a:xfrm>
              <a:off x="4625982" y="4090203"/>
              <a:ext cx="204385" cy="22098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57" name="Rechteraccolade 56"/>
          <p:cNvSpPr/>
          <p:nvPr/>
        </p:nvSpPr>
        <p:spPr>
          <a:xfrm>
            <a:off x="3748828" y="3294822"/>
            <a:ext cx="470389" cy="1337867"/>
          </a:xfrm>
          <a:prstGeom prst="rightBrace">
            <a:avLst>
              <a:gd name="adj1" fmla="val 8333"/>
              <a:gd name="adj2" fmla="val 29221"/>
            </a:avLst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>
              <a:defRPr/>
            </a:pPr>
            <a:endParaRPr lang="en-GB"/>
          </a:p>
        </p:txBody>
      </p:sp>
      <p:sp>
        <p:nvSpPr>
          <p:cNvPr id="58" name="Rechteraccolade 57"/>
          <p:cNvSpPr/>
          <p:nvPr/>
        </p:nvSpPr>
        <p:spPr>
          <a:xfrm>
            <a:off x="3758077" y="4734755"/>
            <a:ext cx="470389" cy="448341"/>
          </a:xfrm>
          <a:prstGeom prst="rightBrace">
            <a:avLst>
              <a:gd name="adj1" fmla="val 8333"/>
              <a:gd name="adj2" fmla="val 29221"/>
            </a:avLst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>
              <a:defRPr/>
            </a:pPr>
            <a:endParaRPr lang="en-GB"/>
          </a:p>
        </p:txBody>
      </p:sp>
      <p:sp>
        <p:nvSpPr>
          <p:cNvPr id="59" name="Rechthoek 58"/>
          <p:cNvSpPr/>
          <p:nvPr/>
        </p:nvSpPr>
        <p:spPr>
          <a:xfrm>
            <a:off x="4355976" y="3499956"/>
            <a:ext cx="1440160" cy="4667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GB" sz="1100" dirty="0">
                <a:solidFill>
                  <a:schemeClr val="tx1"/>
                </a:solidFill>
              </a:rPr>
              <a:t>Use of Linepack </a:t>
            </a:r>
            <a:r>
              <a:rPr lang="en-GB" sz="1100" dirty="0" smtClean="0">
                <a:solidFill>
                  <a:schemeClr val="tx1"/>
                </a:solidFill>
              </a:rPr>
              <a:t>Flexibility Service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60" name="Rechthoek 59"/>
          <p:cNvSpPr/>
          <p:nvPr/>
        </p:nvSpPr>
        <p:spPr>
          <a:xfrm>
            <a:off x="4355976" y="4632525"/>
            <a:ext cx="1440161" cy="4964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GB" sz="1100" dirty="0">
                <a:solidFill>
                  <a:schemeClr val="tx1"/>
                </a:solidFill>
              </a:rPr>
              <a:t>Use of Linepack </a:t>
            </a:r>
            <a:r>
              <a:rPr lang="en-GB" sz="1100" dirty="0" smtClean="0">
                <a:solidFill>
                  <a:schemeClr val="tx1"/>
                </a:solidFill>
              </a:rPr>
              <a:t>Flexibility Service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61" name="Rechteraccolade 60"/>
          <p:cNvSpPr/>
          <p:nvPr/>
        </p:nvSpPr>
        <p:spPr>
          <a:xfrm>
            <a:off x="7314599" y="3657586"/>
            <a:ext cx="404055" cy="999677"/>
          </a:xfrm>
          <a:prstGeom prst="rightBrace">
            <a:avLst>
              <a:gd name="adj1" fmla="val 8333"/>
              <a:gd name="adj2" fmla="val 29221"/>
            </a:avLst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>
              <a:defRPr/>
            </a:pPr>
            <a:endParaRPr lang="en-GB"/>
          </a:p>
        </p:txBody>
      </p:sp>
      <p:sp>
        <p:nvSpPr>
          <p:cNvPr id="62" name="Rechteraccolade 61"/>
          <p:cNvSpPr/>
          <p:nvPr/>
        </p:nvSpPr>
        <p:spPr>
          <a:xfrm>
            <a:off x="7326706" y="4710294"/>
            <a:ext cx="404056" cy="664055"/>
          </a:xfrm>
          <a:prstGeom prst="rightBrace">
            <a:avLst>
              <a:gd name="adj1" fmla="val 8333"/>
              <a:gd name="adj2" fmla="val 29221"/>
            </a:avLst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>
              <a:defRPr/>
            </a:pPr>
            <a:endParaRPr lang="en-GB"/>
          </a:p>
        </p:txBody>
      </p:sp>
      <p:sp>
        <p:nvSpPr>
          <p:cNvPr id="65" name="Tekstvak 130"/>
          <p:cNvSpPr txBox="1">
            <a:spLocks noChangeArrowheads="1"/>
          </p:cNvSpPr>
          <p:nvPr/>
        </p:nvSpPr>
        <p:spPr bwMode="auto">
          <a:xfrm>
            <a:off x="116308" y="3766948"/>
            <a:ext cx="95650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700">
                <a:solidFill>
                  <a:srgbClr val="666666"/>
                </a:solidFill>
                <a:latin typeface="Verdana" pitchFamily="34" charset="0"/>
              </a:defRPr>
            </a:lvl1pPr>
            <a:lvl2pPr marL="742950" indent="-285750" eaLnBrk="0" hangingPunct="0">
              <a:defRPr sz="700">
                <a:solidFill>
                  <a:srgbClr val="666666"/>
                </a:solidFill>
                <a:latin typeface="Verdana" pitchFamily="34" charset="0"/>
              </a:defRPr>
            </a:lvl2pPr>
            <a:lvl3pPr marL="1143000" indent="-228600" eaLnBrk="0" hangingPunct="0">
              <a:defRPr sz="700">
                <a:solidFill>
                  <a:srgbClr val="666666"/>
                </a:solidFill>
                <a:latin typeface="Verdana" pitchFamily="34" charset="0"/>
              </a:defRPr>
            </a:lvl3pPr>
            <a:lvl4pPr marL="1600200" indent="-228600" eaLnBrk="0" hangingPunct="0">
              <a:defRPr sz="700">
                <a:solidFill>
                  <a:srgbClr val="666666"/>
                </a:solidFill>
                <a:latin typeface="Verdana" pitchFamily="34" charset="0"/>
              </a:defRPr>
            </a:lvl4pPr>
            <a:lvl5pPr marL="2057400" indent="-228600" eaLnBrk="0" hangingPunct="0">
              <a:defRPr sz="700">
                <a:solidFill>
                  <a:srgbClr val="666666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rgbClr val="666666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rgbClr val="666666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rgbClr val="666666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rgbClr val="666666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GB" sz="1000" b="1" dirty="0" smtClean="0">
                <a:solidFill>
                  <a:srgbClr val="FF2D2D"/>
                </a:solidFill>
              </a:rPr>
              <a:t>Shipper A</a:t>
            </a:r>
            <a:endParaRPr lang="en-GB" sz="1000" b="1" dirty="0">
              <a:solidFill>
                <a:srgbClr val="FF2D2D"/>
              </a:solidFill>
            </a:endParaRPr>
          </a:p>
        </p:txBody>
      </p:sp>
      <p:sp>
        <p:nvSpPr>
          <p:cNvPr id="66" name="Tekstvak 132"/>
          <p:cNvSpPr txBox="1">
            <a:spLocks noChangeArrowheads="1"/>
          </p:cNvSpPr>
          <p:nvPr/>
        </p:nvSpPr>
        <p:spPr bwMode="auto">
          <a:xfrm>
            <a:off x="447752" y="4294229"/>
            <a:ext cx="46519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700">
                <a:solidFill>
                  <a:srgbClr val="666666"/>
                </a:solidFill>
                <a:latin typeface="Verdana" pitchFamily="34" charset="0"/>
              </a:defRPr>
            </a:lvl1pPr>
            <a:lvl2pPr marL="742950" indent="-285750" eaLnBrk="0" hangingPunct="0">
              <a:defRPr sz="700">
                <a:solidFill>
                  <a:srgbClr val="666666"/>
                </a:solidFill>
                <a:latin typeface="Verdana" pitchFamily="34" charset="0"/>
              </a:defRPr>
            </a:lvl2pPr>
            <a:lvl3pPr marL="1143000" indent="-228600" eaLnBrk="0" hangingPunct="0">
              <a:defRPr sz="700">
                <a:solidFill>
                  <a:srgbClr val="666666"/>
                </a:solidFill>
                <a:latin typeface="Verdana" pitchFamily="34" charset="0"/>
              </a:defRPr>
            </a:lvl3pPr>
            <a:lvl4pPr marL="1600200" indent="-228600" eaLnBrk="0" hangingPunct="0">
              <a:defRPr sz="700">
                <a:solidFill>
                  <a:srgbClr val="666666"/>
                </a:solidFill>
                <a:latin typeface="Verdana" pitchFamily="34" charset="0"/>
              </a:defRPr>
            </a:lvl4pPr>
            <a:lvl5pPr marL="2057400" indent="-228600" eaLnBrk="0" hangingPunct="0">
              <a:defRPr sz="700">
                <a:solidFill>
                  <a:srgbClr val="666666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rgbClr val="666666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rgbClr val="666666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rgbClr val="666666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rgbClr val="666666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nl-NL" sz="1000" b="1" dirty="0"/>
              <a:t>SBS</a:t>
            </a:r>
            <a:endParaRPr lang="en-GB" sz="1000" b="1" dirty="0"/>
          </a:p>
        </p:txBody>
      </p:sp>
      <p:sp>
        <p:nvSpPr>
          <p:cNvPr id="67" name="Tekstvak 131"/>
          <p:cNvSpPr txBox="1">
            <a:spLocks noChangeArrowheads="1"/>
          </p:cNvSpPr>
          <p:nvPr/>
        </p:nvSpPr>
        <p:spPr bwMode="auto">
          <a:xfrm>
            <a:off x="101458" y="4853327"/>
            <a:ext cx="95650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700">
                <a:solidFill>
                  <a:srgbClr val="666666"/>
                </a:solidFill>
                <a:latin typeface="Verdana" pitchFamily="34" charset="0"/>
              </a:defRPr>
            </a:lvl1pPr>
            <a:lvl2pPr marL="742950" indent="-285750" eaLnBrk="0" hangingPunct="0">
              <a:defRPr sz="700">
                <a:solidFill>
                  <a:srgbClr val="666666"/>
                </a:solidFill>
                <a:latin typeface="Verdana" pitchFamily="34" charset="0"/>
              </a:defRPr>
            </a:lvl2pPr>
            <a:lvl3pPr marL="1143000" indent="-228600" eaLnBrk="0" hangingPunct="0">
              <a:defRPr sz="700">
                <a:solidFill>
                  <a:srgbClr val="666666"/>
                </a:solidFill>
                <a:latin typeface="Verdana" pitchFamily="34" charset="0"/>
              </a:defRPr>
            </a:lvl3pPr>
            <a:lvl4pPr marL="1600200" indent="-228600" eaLnBrk="0" hangingPunct="0">
              <a:defRPr sz="700">
                <a:solidFill>
                  <a:srgbClr val="666666"/>
                </a:solidFill>
                <a:latin typeface="Verdana" pitchFamily="34" charset="0"/>
              </a:defRPr>
            </a:lvl4pPr>
            <a:lvl5pPr marL="2057400" indent="-228600" eaLnBrk="0" hangingPunct="0">
              <a:defRPr sz="700">
                <a:solidFill>
                  <a:srgbClr val="666666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rgbClr val="666666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rgbClr val="666666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rgbClr val="666666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rgbClr val="666666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nl-NL" sz="1000" b="1" dirty="0" smtClean="0">
                <a:solidFill>
                  <a:srgbClr val="0070C0"/>
                </a:solidFill>
              </a:rPr>
              <a:t>Shipper B</a:t>
            </a:r>
            <a:endParaRPr lang="en-GB" sz="1000" b="1" dirty="0">
              <a:solidFill>
                <a:srgbClr val="0070C0"/>
              </a:solidFill>
            </a:endParaRPr>
          </a:p>
        </p:txBody>
      </p:sp>
      <p:sp>
        <p:nvSpPr>
          <p:cNvPr id="71" name="Rechthoek 70"/>
          <p:cNvSpPr/>
          <p:nvPr/>
        </p:nvSpPr>
        <p:spPr>
          <a:xfrm>
            <a:off x="7590154" y="4983409"/>
            <a:ext cx="1441175" cy="4964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GB" sz="1100" dirty="0">
                <a:solidFill>
                  <a:schemeClr val="tx1"/>
                </a:solidFill>
              </a:rPr>
              <a:t>Use of Linepack </a:t>
            </a:r>
            <a:r>
              <a:rPr lang="en-GB" sz="1100" dirty="0" smtClean="0">
                <a:solidFill>
                  <a:schemeClr val="tx1"/>
                </a:solidFill>
              </a:rPr>
              <a:t>Flexibility Service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72" name="Rechthoek 71"/>
          <p:cNvSpPr/>
          <p:nvPr/>
        </p:nvSpPr>
        <p:spPr>
          <a:xfrm>
            <a:off x="7593823" y="4013169"/>
            <a:ext cx="1440160" cy="4667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GB" sz="1100" dirty="0">
                <a:solidFill>
                  <a:schemeClr val="tx1"/>
                </a:solidFill>
              </a:rPr>
              <a:t>Use of Linepack </a:t>
            </a:r>
            <a:r>
              <a:rPr lang="en-GB" sz="1100" dirty="0" smtClean="0">
                <a:solidFill>
                  <a:schemeClr val="tx1"/>
                </a:solidFill>
              </a:rPr>
              <a:t>Flexibility Service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73" name="Tijdelijke aanduiding voor inhoud 1"/>
          <p:cNvSpPr>
            <a:spLocks noGrp="1"/>
          </p:cNvSpPr>
          <p:nvPr>
            <p:ph idx="1"/>
          </p:nvPr>
        </p:nvSpPr>
        <p:spPr>
          <a:xfrm>
            <a:off x="928402" y="1355895"/>
            <a:ext cx="7870825" cy="4697412"/>
          </a:xfrm>
        </p:spPr>
        <p:txBody>
          <a:bodyPr/>
          <a:lstStyle/>
          <a:p>
            <a:endParaRPr lang="nl-NL" sz="600" dirty="0" smtClean="0"/>
          </a:p>
          <a:p>
            <a:r>
              <a:rPr lang="nl-NL" sz="2000" dirty="0" smtClean="0"/>
              <a:t>NC </a:t>
            </a:r>
            <a:r>
              <a:rPr lang="nl-NL" sz="2000" dirty="0" err="1" smtClean="0"/>
              <a:t>Balancing</a:t>
            </a:r>
            <a:r>
              <a:rPr lang="nl-NL" sz="2000" dirty="0" smtClean="0"/>
              <a:t> </a:t>
            </a:r>
            <a:r>
              <a:rPr lang="nl-NL" sz="2000" dirty="0" err="1" smtClean="0"/>
              <a:t>states</a:t>
            </a:r>
            <a:r>
              <a:rPr lang="nl-NL" sz="2000" dirty="0" smtClean="0"/>
              <a:t> </a:t>
            </a:r>
            <a:r>
              <a:rPr lang="nl-NL" sz="2000" dirty="0" err="1" smtClean="0"/>
              <a:t>two</a:t>
            </a:r>
            <a:r>
              <a:rPr lang="nl-NL" sz="2000" dirty="0" smtClean="0"/>
              <a:t> </a:t>
            </a:r>
            <a:r>
              <a:rPr lang="nl-NL" sz="2000" dirty="0" err="1" smtClean="0"/>
              <a:t>implementation</a:t>
            </a:r>
            <a:r>
              <a:rPr lang="nl-NL" sz="2000" dirty="0" smtClean="0"/>
              <a:t> options: </a:t>
            </a:r>
          </a:p>
          <a:p>
            <a:pPr marL="0" indent="0">
              <a:buNone/>
            </a:pPr>
            <a:r>
              <a:rPr lang="nl-NL" sz="2000" dirty="0" smtClean="0"/>
              <a:t>   end of day settlement </a:t>
            </a:r>
            <a:r>
              <a:rPr lang="nl-NL" sz="2000" dirty="0" err="1" smtClean="0"/>
              <a:t>and</a:t>
            </a:r>
            <a:r>
              <a:rPr lang="nl-NL" sz="2000" dirty="0" smtClean="0"/>
              <a:t> </a:t>
            </a:r>
            <a:r>
              <a:rPr lang="nl-NL" sz="2000" dirty="0" smtClean="0">
                <a:solidFill>
                  <a:srgbClr val="FF0000"/>
                </a:solidFill>
              </a:rPr>
              <a:t>Linepack Flexibility Service</a:t>
            </a:r>
          </a:p>
          <a:p>
            <a:pPr marL="0" indent="0">
              <a:buNone/>
            </a:pPr>
            <a:endParaRPr lang="nl-NL" sz="2000" dirty="0" smtClean="0"/>
          </a:p>
        </p:txBody>
      </p:sp>
      <p:sp>
        <p:nvSpPr>
          <p:cNvPr id="74" name="Rechthoek 73"/>
          <p:cNvSpPr/>
          <p:nvPr/>
        </p:nvSpPr>
        <p:spPr>
          <a:xfrm>
            <a:off x="1582639" y="5599368"/>
            <a:ext cx="465544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40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Selected</a:t>
            </a:r>
            <a:r>
              <a:rPr lang="nl-NL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option</a:t>
            </a:r>
            <a:endParaRPr lang="nl-NL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0393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sz="2000" dirty="0" smtClean="0"/>
          </a:p>
          <a:p>
            <a:r>
              <a:rPr lang="nl-NL" sz="2000" dirty="0" err="1" smtClean="0"/>
              <a:t>Current</a:t>
            </a:r>
            <a:r>
              <a:rPr lang="nl-NL" sz="2000" dirty="0" smtClean="0"/>
              <a:t> regime: </a:t>
            </a:r>
            <a:r>
              <a:rPr lang="nl-NL" sz="2000" dirty="0" err="1" smtClean="0"/>
              <a:t>balancing</a:t>
            </a:r>
            <a:r>
              <a:rPr lang="nl-NL" sz="2000" dirty="0" smtClean="0"/>
              <a:t> actions via </a:t>
            </a:r>
            <a:r>
              <a:rPr lang="nl-NL" sz="2000" dirty="0" err="1" smtClean="0"/>
              <a:t>dedicated</a:t>
            </a:r>
            <a:r>
              <a:rPr lang="nl-NL" sz="2000" dirty="0" smtClean="0"/>
              <a:t> bid </a:t>
            </a:r>
            <a:r>
              <a:rPr lang="nl-NL" sz="2000" dirty="0" err="1" smtClean="0"/>
              <a:t>price</a:t>
            </a:r>
            <a:r>
              <a:rPr lang="nl-NL" sz="2000" dirty="0" smtClean="0"/>
              <a:t> ladder </a:t>
            </a:r>
            <a:r>
              <a:rPr lang="nl-NL" sz="2000" dirty="0" err="1" smtClean="0"/>
              <a:t>mechanism</a:t>
            </a:r>
            <a:r>
              <a:rPr lang="nl-NL" sz="2000" dirty="0" smtClean="0"/>
              <a:t>; </a:t>
            </a:r>
            <a:r>
              <a:rPr lang="nl-NL" sz="2000" dirty="0" err="1" smtClean="0"/>
              <a:t>our</a:t>
            </a:r>
            <a:r>
              <a:rPr lang="nl-NL" sz="2000" dirty="0" smtClean="0"/>
              <a:t> </a:t>
            </a:r>
            <a:r>
              <a:rPr lang="nl-NL" sz="2000" dirty="0" err="1" smtClean="0"/>
              <a:t>own</a:t>
            </a:r>
            <a:r>
              <a:rPr lang="nl-NL" sz="2000" dirty="0" smtClean="0"/>
              <a:t> </a:t>
            </a:r>
            <a:r>
              <a:rPr lang="nl-NL" sz="2000" dirty="0" err="1" smtClean="0"/>
              <a:t>initial</a:t>
            </a:r>
            <a:r>
              <a:rPr lang="nl-NL" sz="2000" dirty="0" smtClean="0"/>
              <a:t> </a:t>
            </a:r>
            <a:r>
              <a:rPr lang="nl-NL" sz="2000" dirty="0" err="1" smtClean="0"/>
              <a:t>balancing</a:t>
            </a:r>
            <a:r>
              <a:rPr lang="nl-NL" sz="2000" dirty="0" smtClean="0"/>
              <a:t> platform</a:t>
            </a:r>
          </a:p>
          <a:p>
            <a:endParaRPr lang="nl-NL" sz="2000" dirty="0" smtClean="0"/>
          </a:p>
          <a:p>
            <a:r>
              <a:rPr lang="nl-NL" sz="2000" dirty="0" smtClean="0"/>
              <a:t>NC </a:t>
            </a:r>
            <a:r>
              <a:rPr lang="nl-NL" sz="2000" dirty="0" err="1" smtClean="0"/>
              <a:t>states</a:t>
            </a:r>
            <a:r>
              <a:rPr lang="nl-NL" sz="2000" dirty="0" smtClean="0"/>
              <a:t> </a:t>
            </a:r>
            <a:r>
              <a:rPr lang="nl-NL" sz="2000" dirty="0" err="1" smtClean="0"/>
              <a:t>two</a:t>
            </a:r>
            <a:r>
              <a:rPr lang="nl-NL" sz="2000" dirty="0" smtClean="0"/>
              <a:t> options</a:t>
            </a:r>
            <a:endParaRPr lang="nl-NL" sz="600" dirty="0" smtClean="0"/>
          </a:p>
          <a:p>
            <a:pPr lvl="1"/>
            <a:r>
              <a:rPr lang="nl-NL" sz="1600" dirty="0" smtClean="0"/>
              <a:t>Continue the </a:t>
            </a:r>
            <a:r>
              <a:rPr lang="nl-NL" sz="1600" dirty="0" err="1" smtClean="0"/>
              <a:t>balancing</a:t>
            </a:r>
            <a:r>
              <a:rPr lang="nl-NL" sz="1600" dirty="0" smtClean="0"/>
              <a:t> platform as </a:t>
            </a:r>
            <a:r>
              <a:rPr lang="nl-NL" sz="1600" dirty="0" err="1" smtClean="0"/>
              <a:t>an</a:t>
            </a:r>
            <a:r>
              <a:rPr lang="nl-NL" sz="1600" dirty="0" smtClean="0"/>
              <a:t> interim </a:t>
            </a:r>
            <a:r>
              <a:rPr lang="nl-NL" sz="1600" dirty="0" err="1" smtClean="0"/>
              <a:t>measure</a:t>
            </a:r>
            <a:endParaRPr lang="nl-NL" sz="1600" dirty="0" smtClean="0"/>
          </a:p>
          <a:p>
            <a:pPr lvl="1"/>
            <a:r>
              <a:rPr lang="nl-NL" sz="1600" dirty="0" err="1" smtClean="0"/>
              <a:t>Use</a:t>
            </a:r>
            <a:r>
              <a:rPr lang="nl-NL" sz="1600" dirty="0" smtClean="0"/>
              <a:t> the </a:t>
            </a:r>
            <a:r>
              <a:rPr lang="nl-NL" sz="1600" dirty="0" err="1" smtClean="0"/>
              <a:t>within</a:t>
            </a:r>
            <a:r>
              <a:rPr lang="nl-NL" sz="1600" dirty="0" smtClean="0"/>
              <a:t>-day market of the gas exchange with NC product </a:t>
            </a:r>
            <a:r>
              <a:rPr lang="nl-NL" sz="1600" dirty="0" err="1" smtClean="0"/>
              <a:t>merit</a:t>
            </a:r>
            <a:r>
              <a:rPr lang="nl-NL" sz="1600" dirty="0" smtClean="0"/>
              <a:t> order</a:t>
            </a:r>
          </a:p>
          <a:p>
            <a:pPr lvl="1"/>
            <a:endParaRPr lang="nl-NL" sz="1600" dirty="0" smtClean="0"/>
          </a:p>
          <a:p>
            <a:r>
              <a:rPr lang="nl-NL" sz="2000" dirty="0" err="1" smtClean="0"/>
              <a:t>Use</a:t>
            </a:r>
            <a:r>
              <a:rPr lang="nl-NL" sz="2000" dirty="0" smtClean="0"/>
              <a:t> of the </a:t>
            </a:r>
            <a:r>
              <a:rPr lang="nl-NL" sz="2000" dirty="0" err="1" smtClean="0"/>
              <a:t>within</a:t>
            </a:r>
            <a:r>
              <a:rPr lang="nl-NL" sz="2000" dirty="0" smtClean="0"/>
              <a:t>-day market </a:t>
            </a:r>
            <a:r>
              <a:rPr lang="nl-NL" sz="2000" dirty="0" err="1" smtClean="0"/>
              <a:t>preferred</a:t>
            </a:r>
            <a:r>
              <a:rPr lang="nl-NL" sz="2000" dirty="0" smtClean="0"/>
              <a:t> </a:t>
            </a:r>
            <a:r>
              <a:rPr lang="nl-NL" sz="2000" dirty="0" err="1" smtClean="0"/>
              <a:t>by</a:t>
            </a:r>
            <a:r>
              <a:rPr lang="nl-NL" sz="2000" dirty="0" smtClean="0"/>
              <a:t> </a:t>
            </a:r>
            <a:r>
              <a:rPr lang="nl-NL" sz="2000" dirty="0" err="1" smtClean="0"/>
              <a:t>network</a:t>
            </a:r>
            <a:r>
              <a:rPr lang="nl-NL" sz="2000" dirty="0" smtClean="0"/>
              <a:t> users </a:t>
            </a:r>
            <a:r>
              <a:rPr lang="nl-NL" sz="2000" dirty="0" err="1" smtClean="0"/>
              <a:t>and</a:t>
            </a:r>
            <a:r>
              <a:rPr lang="nl-NL" sz="2000" dirty="0" smtClean="0"/>
              <a:t> </a:t>
            </a:r>
            <a:r>
              <a:rPr lang="nl-NL" sz="2000" dirty="0" err="1" smtClean="0"/>
              <a:t>representative</a:t>
            </a:r>
            <a:r>
              <a:rPr lang="nl-NL" sz="2000" dirty="0" smtClean="0"/>
              <a:t> </a:t>
            </a:r>
            <a:r>
              <a:rPr lang="nl-NL" sz="2000" dirty="0" err="1" smtClean="0"/>
              <a:t>organizations</a:t>
            </a:r>
            <a:endParaRPr lang="nl-NL" sz="20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887413" y="396000"/>
            <a:ext cx="8149083" cy="889000"/>
          </a:xfrm>
        </p:spPr>
        <p:txBody>
          <a:bodyPr/>
          <a:lstStyle/>
          <a:p>
            <a:r>
              <a:rPr lang="nl-NL" dirty="0" smtClean="0">
                <a:solidFill>
                  <a:srgbClr val="990000"/>
                </a:solidFill>
              </a:rPr>
              <a:t>5. </a:t>
            </a:r>
            <a:r>
              <a:rPr lang="nl-NL" dirty="0" err="1" smtClean="0">
                <a:solidFill>
                  <a:srgbClr val="990000"/>
                </a:solidFill>
              </a:rPr>
              <a:t>Balancing</a:t>
            </a:r>
            <a:r>
              <a:rPr lang="nl-NL" dirty="0" smtClean="0">
                <a:solidFill>
                  <a:srgbClr val="990000"/>
                </a:solidFill>
              </a:rPr>
              <a:t> actions on the gas exchange</a:t>
            </a:r>
            <a:endParaRPr lang="en-GB" dirty="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66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887413" y="396000"/>
            <a:ext cx="8074114" cy="889000"/>
          </a:xfrm>
        </p:spPr>
        <p:txBody>
          <a:bodyPr/>
          <a:lstStyle/>
          <a:p>
            <a:r>
              <a:rPr lang="nl-NL" dirty="0">
                <a:solidFill>
                  <a:srgbClr val="990000"/>
                </a:solidFill>
              </a:rPr>
              <a:t>5</a:t>
            </a:r>
            <a:r>
              <a:rPr lang="nl-NL" dirty="0" smtClean="0">
                <a:solidFill>
                  <a:srgbClr val="990000"/>
                </a:solidFill>
              </a:rPr>
              <a:t>. </a:t>
            </a:r>
            <a:r>
              <a:rPr lang="nl-NL" dirty="0" err="1" smtClean="0">
                <a:solidFill>
                  <a:srgbClr val="990000"/>
                </a:solidFill>
              </a:rPr>
              <a:t>Balancing</a:t>
            </a:r>
            <a:r>
              <a:rPr lang="nl-NL" dirty="0" smtClean="0">
                <a:solidFill>
                  <a:srgbClr val="990000"/>
                </a:solidFill>
              </a:rPr>
              <a:t> </a:t>
            </a:r>
            <a:r>
              <a:rPr lang="nl-NL" dirty="0">
                <a:solidFill>
                  <a:srgbClr val="990000"/>
                </a:solidFill>
              </a:rPr>
              <a:t>actions on the gas exchange</a:t>
            </a:r>
            <a:endParaRPr lang="en-GB" dirty="0"/>
          </a:p>
        </p:txBody>
      </p:sp>
      <p:sp>
        <p:nvSpPr>
          <p:cNvPr id="119" name="Tekstvak 129"/>
          <p:cNvSpPr txBox="1">
            <a:spLocks noGrp="1" noChangeArrowheads="1"/>
          </p:cNvSpPr>
          <p:nvPr>
            <p:ph idx="1"/>
          </p:nvPr>
        </p:nvSpPr>
        <p:spPr bwMode="auto">
          <a:xfrm>
            <a:off x="887413" y="1395413"/>
            <a:ext cx="7870825" cy="1324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700">
                <a:solidFill>
                  <a:srgbClr val="666666"/>
                </a:solidFill>
                <a:latin typeface="Verdana" pitchFamily="34" charset="0"/>
              </a:defRPr>
            </a:lvl1pPr>
            <a:lvl2pPr marL="742950" indent="-285750" eaLnBrk="0" hangingPunct="0">
              <a:defRPr sz="700">
                <a:solidFill>
                  <a:srgbClr val="666666"/>
                </a:solidFill>
                <a:latin typeface="Verdana" pitchFamily="34" charset="0"/>
              </a:defRPr>
            </a:lvl2pPr>
            <a:lvl3pPr marL="1143000" indent="-228600" eaLnBrk="0" hangingPunct="0">
              <a:defRPr sz="700">
                <a:solidFill>
                  <a:srgbClr val="666666"/>
                </a:solidFill>
                <a:latin typeface="Verdana" pitchFamily="34" charset="0"/>
              </a:defRPr>
            </a:lvl3pPr>
            <a:lvl4pPr marL="1600200" indent="-228600" eaLnBrk="0" hangingPunct="0">
              <a:defRPr sz="700">
                <a:solidFill>
                  <a:srgbClr val="666666"/>
                </a:solidFill>
                <a:latin typeface="Verdana" pitchFamily="34" charset="0"/>
              </a:defRPr>
            </a:lvl4pPr>
            <a:lvl5pPr marL="2057400" indent="-228600" eaLnBrk="0" hangingPunct="0">
              <a:defRPr sz="700">
                <a:solidFill>
                  <a:srgbClr val="666666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rgbClr val="666666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rgbClr val="666666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rgbClr val="666666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rgbClr val="666666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nl-NL" sz="1050" b="1" dirty="0" smtClean="0"/>
          </a:p>
          <a:p>
            <a:pPr eaLnBrk="1" hangingPunct="1"/>
            <a:endParaRPr lang="nl-NL" sz="1050" b="1" dirty="0"/>
          </a:p>
          <a:p>
            <a:pPr eaLnBrk="1" hangingPunct="1"/>
            <a:endParaRPr lang="nl-NL" sz="1050" b="1" dirty="0" smtClean="0"/>
          </a:p>
          <a:p>
            <a:pPr eaLnBrk="1" hangingPunct="1"/>
            <a:endParaRPr lang="nl-NL" sz="1050" b="1" dirty="0"/>
          </a:p>
          <a:p>
            <a:pPr eaLnBrk="1" hangingPunct="1"/>
            <a:endParaRPr lang="nl-NL" sz="1050" b="1" dirty="0" smtClean="0"/>
          </a:p>
          <a:p>
            <a:pPr eaLnBrk="1" hangingPunct="1"/>
            <a:endParaRPr lang="nl-NL" sz="1050" b="1" dirty="0"/>
          </a:p>
          <a:p>
            <a:pPr eaLnBrk="1" hangingPunct="1"/>
            <a:endParaRPr lang="en-GB" sz="1050" b="1" dirty="0"/>
          </a:p>
        </p:txBody>
      </p:sp>
      <p:sp>
        <p:nvSpPr>
          <p:cNvPr id="120" name="Tekstvak 128"/>
          <p:cNvSpPr txBox="1">
            <a:spLocks noChangeArrowheads="1"/>
          </p:cNvSpPr>
          <p:nvPr/>
        </p:nvSpPr>
        <p:spPr bwMode="auto">
          <a:xfrm>
            <a:off x="4454710" y="2775147"/>
            <a:ext cx="743901" cy="262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700">
                <a:solidFill>
                  <a:srgbClr val="666666"/>
                </a:solidFill>
                <a:latin typeface="Verdana" pitchFamily="34" charset="0"/>
              </a:defRPr>
            </a:lvl1pPr>
            <a:lvl2pPr marL="742950" indent="-285750" eaLnBrk="0" hangingPunct="0">
              <a:defRPr sz="700">
                <a:solidFill>
                  <a:srgbClr val="666666"/>
                </a:solidFill>
                <a:latin typeface="Verdana" pitchFamily="34" charset="0"/>
              </a:defRPr>
            </a:lvl2pPr>
            <a:lvl3pPr marL="1143000" indent="-228600" eaLnBrk="0" hangingPunct="0">
              <a:defRPr sz="700">
                <a:solidFill>
                  <a:srgbClr val="666666"/>
                </a:solidFill>
                <a:latin typeface="Verdana" pitchFamily="34" charset="0"/>
              </a:defRPr>
            </a:lvl3pPr>
            <a:lvl4pPr marL="1600200" indent="-228600" eaLnBrk="0" hangingPunct="0">
              <a:defRPr sz="700">
                <a:solidFill>
                  <a:srgbClr val="666666"/>
                </a:solidFill>
                <a:latin typeface="Verdana" pitchFamily="34" charset="0"/>
              </a:defRPr>
            </a:lvl4pPr>
            <a:lvl5pPr marL="2057400" indent="-228600" eaLnBrk="0" hangingPunct="0">
              <a:defRPr sz="700">
                <a:solidFill>
                  <a:srgbClr val="666666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rgbClr val="666666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rgbClr val="666666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rgbClr val="666666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rgbClr val="666666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nl-NL" sz="1050" b="1" dirty="0"/>
              <a:t>06:00</a:t>
            </a:r>
            <a:endParaRPr lang="en-GB" sz="1050" b="1" dirty="0"/>
          </a:p>
        </p:txBody>
      </p:sp>
      <p:grpSp>
        <p:nvGrpSpPr>
          <p:cNvPr id="110" name="Groep 109"/>
          <p:cNvGrpSpPr/>
          <p:nvPr/>
        </p:nvGrpSpPr>
        <p:grpSpPr>
          <a:xfrm>
            <a:off x="411219" y="2785972"/>
            <a:ext cx="5006058" cy="3434463"/>
            <a:chOff x="1119100" y="2944122"/>
            <a:chExt cx="7078318" cy="3447531"/>
          </a:xfrm>
        </p:grpSpPr>
        <p:grpSp>
          <p:nvGrpSpPr>
            <p:cNvPr id="53" name="Groep 52"/>
            <p:cNvGrpSpPr/>
            <p:nvPr/>
          </p:nvGrpSpPr>
          <p:grpSpPr>
            <a:xfrm>
              <a:off x="1119100" y="2944122"/>
              <a:ext cx="7078318" cy="3447531"/>
              <a:chOff x="307448" y="3835155"/>
              <a:chExt cx="4156126" cy="2065086"/>
            </a:xfrm>
          </p:grpSpPr>
          <p:grpSp>
            <p:nvGrpSpPr>
              <p:cNvPr id="57" name="Groep 56"/>
              <p:cNvGrpSpPr/>
              <p:nvPr/>
            </p:nvGrpSpPr>
            <p:grpSpPr>
              <a:xfrm>
                <a:off x="307448" y="3835155"/>
                <a:ext cx="4156126" cy="2065086"/>
                <a:chOff x="1309117" y="3632863"/>
                <a:chExt cx="5042889" cy="2424725"/>
              </a:xfrm>
            </p:grpSpPr>
            <p:grpSp>
              <p:nvGrpSpPr>
                <p:cNvPr id="64" name="Groep 63"/>
                <p:cNvGrpSpPr/>
                <p:nvPr/>
              </p:nvGrpSpPr>
              <p:grpSpPr>
                <a:xfrm>
                  <a:off x="1522784" y="3632863"/>
                  <a:ext cx="4829222" cy="2424725"/>
                  <a:chOff x="767862" y="1376363"/>
                  <a:chExt cx="7652238" cy="4373562"/>
                </a:xfrm>
              </p:grpSpPr>
              <p:grpSp>
                <p:nvGrpSpPr>
                  <p:cNvPr id="66" name="Groep 65"/>
                  <p:cNvGrpSpPr/>
                  <p:nvPr/>
                </p:nvGrpSpPr>
                <p:grpSpPr>
                  <a:xfrm>
                    <a:off x="767862" y="1376363"/>
                    <a:ext cx="7652238" cy="4373562"/>
                    <a:chOff x="767862" y="1376363"/>
                    <a:chExt cx="7652238" cy="4373562"/>
                  </a:xfrm>
                </p:grpSpPr>
                <p:grpSp>
                  <p:nvGrpSpPr>
                    <p:cNvPr id="68" name="Groep 5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420209" y="1697039"/>
                      <a:ext cx="4655851" cy="3711575"/>
                      <a:chOff x="3856893" y="1697254"/>
                      <a:chExt cx="653533" cy="3711845"/>
                    </a:xfrm>
                  </p:grpSpPr>
                  <p:sp>
                    <p:nvSpPr>
                      <p:cNvPr id="89" name="Rechthoek 2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859618" y="2568143"/>
                        <a:ext cx="640414" cy="1944687"/>
                      </a:xfrm>
                      <a:prstGeom prst="rect">
                        <a:avLst/>
                      </a:prstGeom>
                      <a:solidFill>
                        <a:srgbClr val="92D05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lIns="0" tIns="0" rIns="0" bIns="0"/>
                      <a:lstStyle/>
                      <a:p>
                        <a:endParaRPr lang="en-GB"/>
                      </a:p>
                    </p:txBody>
                  </p:sp>
                  <p:grpSp>
                    <p:nvGrpSpPr>
                      <p:cNvPr id="90" name="Groep 6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856893" y="1697254"/>
                        <a:ext cx="653533" cy="868147"/>
                        <a:chOff x="3856893" y="1697254"/>
                        <a:chExt cx="653533" cy="868147"/>
                      </a:xfrm>
                    </p:grpSpPr>
                    <p:grpSp>
                      <p:nvGrpSpPr>
                        <p:cNvPr id="98" name="Groep 71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856893" y="1697254"/>
                          <a:ext cx="653533" cy="868147"/>
                          <a:chOff x="3856893" y="1697254"/>
                          <a:chExt cx="653533" cy="868147"/>
                        </a:xfrm>
                      </p:grpSpPr>
                      <p:sp>
                        <p:nvSpPr>
                          <p:cNvPr id="100" name="Stroomdiagram: Proces 2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893118" y="1709468"/>
                            <a:ext cx="612941" cy="287337"/>
                          </a:xfrm>
                          <a:prstGeom prst="flowChartProcess">
                            <a:avLst/>
                          </a:prstGeom>
                          <a:solidFill>
                            <a:srgbClr val="FF7171"/>
                          </a:solidFill>
                          <a:ln>
                            <a:noFill/>
                          </a:ln>
                          <a:extLs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  <p:txBody>
                          <a:bodyPr lIns="0" tIns="0" rIns="0" bIns="0"/>
                          <a:lstStyle/>
                          <a:p>
                            <a:endParaRPr lang="en-GB"/>
                          </a:p>
                        </p:txBody>
                      </p:sp>
                      <p:sp>
                        <p:nvSpPr>
                          <p:cNvPr id="101" name="Rechthoek 100"/>
                          <p:cNvSpPr/>
                          <p:nvPr/>
                        </p:nvSpPr>
                        <p:spPr bwMode="auto">
                          <a:xfrm>
                            <a:off x="3894992" y="1990963"/>
                            <a:ext cx="615434" cy="288946"/>
                          </a:xfrm>
                          <a:prstGeom prst="rect">
                            <a:avLst/>
                          </a:prstGeom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n>
                            <a:noFill/>
                          </a:ln>
                          <a:effectLst/>
                          <a:extLst/>
                        </p:spPr>
                        <p:txBody>
                          <a:bodyPr lIns="0" tIns="0" rIns="0" bIns="0"/>
                          <a:lstStyle/>
                          <a:p>
                            <a:pPr>
                              <a:defRPr/>
                            </a:pPr>
                            <a:endParaRPr lang="en-GB"/>
                          </a:p>
                        </p:txBody>
                      </p:sp>
                      <p:sp>
                        <p:nvSpPr>
                          <p:cNvPr id="102" name="Rechthoek 7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894992" y="2287779"/>
                            <a:ext cx="605039" cy="277622"/>
                          </a:xfrm>
                          <a:prstGeom prst="rect">
                            <a:avLst/>
                          </a:prstGeom>
                          <a:solidFill>
                            <a:srgbClr val="CCFF99"/>
                          </a:solidFill>
                          <a:ln>
                            <a:noFill/>
                          </a:ln>
                          <a:extLs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  <p:txBody>
                          <a:bodyPr lIns="0" tIns="0" rIns="0" bIns="0"/>
                          <a:lstStyle/>
                          <a:p>
                            <a:endParaRPr lang="en-GB"/>
                          </a:p>
                        </p:txBody>
                      </p:sp>
                      <p:cxnSp>
                        <p:nvCxnSpPr>
                          <p:cNvPr id="103" name="Rechte verbindingslijn 7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>
                            <a:off x="3880338" y="2565400"/>
                            <a:ext cx="625721" cy="0"/>
                          </a:xfrm>
                          <a:prstGeom prst="line">
                            <a:avLst/>
                          </a:prstGeom>
                          <a:noFill/>
                          <a:ln w="34925" algn="ctr">
                            <a:solidFill>
                              <a:srgbClr val="009900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</p:cxnSp>
                      <p:cxnSp>
                        <p:nvCxnSpPr>
                          <p:cNvPr id="104" name="Rechte verbindingslijn 18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>
                            <a:off x="3856893" y="1994676"/>
                            <a:ext cx="649166" cy="0"/>
                          </a:xfrm>
                          <a:prstGeom prst="line">
                            <a:avLst/>
                          </a:prstGeom>
                          <a:noFill/>
                          <a:ln w="34925" algn="ctr">
                            <a:solidFill>
                              <a:srgbClr val="FFC000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</p:cxnSp>
                      <p:cxnSp>
                        <p:nvCxnSpPr>
                          <p:cNvPr id="105" name="Rechte verbindingslijn 21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 flipV="1">
                            <a:off x="3867150" y="1697254"/>
                            <a:ext cx="638910" cy="1"/>
                          </a:xfrm>
                          <a:prstGeom prst="line">
                            <a:avLst/>
                          </a:prstGeom>
                          <a:noFill/>
                          <a:ln w="34925" algn="ctr">
                            <a:solidFill>
                              <a:srgbClr val="FF0000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</p:cxnSp>
                    </p:grpSp>
                    <p:cxnSp>
                      <p:nvCxnSpPr>
                        <p:cNvPr id="99" name="Rechte verbindingslijn 10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3879513" y="2270383"/>
                          <a:ext cx="626546" cy="8834"/>
                        </a:xfrm>
                        <a:prstGeom prst="line">
                          <a:avLst/>
                        </a:prstGeom>
                        <a:noFill/>
                        <a:ln w="34925" algn="ctr">
                          <a:solidFill>
                            <a:srgbClr val="92D05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</p:grpSp>
                  <p:sp>
                    <p:nvSpPr>
                      <p:cNvPr id="91" name="Rechthoek 6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884735" y="4529111"/>
                        <a:ext cx="621325" cy="288925"/>
                      </a:xfrm>
                      <a:prstGeom prst="rect">
                        <a:avLst/>
                      </a:prstGeom>
                      <a:solidFill>
                        <a:srgbClr val="CCFF99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lIns="0" tIns="0" rIns="0" bIns="0"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92" name="Rechthoek 91"/>
                      <p:cNvSpPr/>
                      <p:nvPr/>
                    </p:nvSpPr>
                    <p:spPr bwMode="auto">
                      <a:xfrm>
                        <a:off x="3873143" y="4831207"/>
                        <a:ext cx="632918" cy="288946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n>
                        <a:noFill/>
                      </a:ln>
                      <a:effectLst/>
                      <a:extLst/>
                    </p:spPr>
                    <p:txBody>
                      <a:bodyPr lIns="0" tIns="0" rIns="0" bIns="0"/>
                      <a:lstStyle/>
                      <a:p>
                        <a:pPr>
                          <a:defRPr/>
                        </a:pPr>
                        <a:endParaRPr lang="en-GB"/>
                      </a:p>
                    </p:txBody>
                  </p:sp>
                  <p:sp>
                    <p:nvSpPr>
                      <p:cNvPr id="93" name="Stroomdiagram: Proces 12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879513" y="5121762"/>
                        <a:ext cx="626548" cy="287337"/>
                      </a:xfrm>
                      <a:prstGeom prst="flowChartProcess">
                        <a:avLst/>
                      </a:prstGeom>
                      <a:solidFill>
                        <a:srgbClr val="FF717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lIns="0" tIns="0" rIns="0" bIns="0"/>
                      <a:lstStyle/>
                      <a:p>
                        <a:endParaRPr lang="en-GB"/>
                      </a:p>
                    </p:txBody>
                  </p:sp>
                  <p:cxnSp>
                    <p:nvCxnSpPr>
                      <p:cNvPr id="94" name="Rechte verbindingslijn 10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flipV="1">
                        <a:off x="3884084" y="4508500"/>
                        <a:ext cx="615947" cy="4330"/>
                      </a:xfrm>
                      <a:prstGeom prst="line">
                        <a:avLst/>
                      </a:prstGeom>
                      <a:noFill/>
                      <a:ln w="34925" algn="ctr">
                        <a:solidFill>
                          <a:srgbClr val="0099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95" name="Rechte verbindingslijn 10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873177" y="4818036"/>
                        <a:ext cx="632883" cy="0"/>
                      </a:xfrm>
                      <a:prstGeom prst="line">
                        <a:avLst/>
                      </a:prstGeom>
                      <a:noFill/>
                      <a:ln w="34925" algn="ctr">
                        <a:solidFill>
                          <a:srgbClr val="92D05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96" name="Rechte verbindingslijn 19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864612" y="5120150"/>
                        <a:ext cx="641448" cy="1612"/>
                      </a:xfrm>
                      <a:prstGeom prst="line">
                        <a:avLst/>
                      </a:prstGeom>
                      <a:noFill/>
                      <a:ln w="34925" algn="ctr">
                        <a:solidFill>
                          <a:srgbClr val="FFC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97" name="Rechte verbindingslijn 20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880338" y="5394298"/>
                        <a:ext cx="620518" cy="0"/>
                      </a:xfrm>
                      <a:prstGeom prst="line">
                        <a:avLst/>
                      </a:prstGeom>
                      <a:noFill/>
                      <a:ln w="34925" algn="ctr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</p:grpSp>
                <p:sp>
                  <p:nvSpPr>
                    <p:cNvPr id="69" name="Stroomdiagram: Proces 1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78120" y="5140325"/>
                      <a:ext cx="3083169" cy="255588"/>
                    </a:xfrm>
                    <a:prstGeom prst="flowChartProcess">
                      <a:avLst/>
                    </a:prstGeom>
                    <a:solidFill>
                      <a:srgbClr val="FF7171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lIns="0" tIns="0" rIns="0" bIns="0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70" name="Rechthoek 69"/>
                    <p:cNvSpPr/>
                    <p:nvPr/>
                  </p:nvSpPr>
                  <p:spPr bwMode="auto">
                    <a:xfrm>
                      <a:off x="778120" y="4806951"/>
                      <a:ext cx="3083169" cy="320675"/>
                    </a:xfrm>
                    <a:prstGeom prst="rect">
                      <a:avLst/>
                    </a:prstGeom>
                    <a:solidFill>
                      <a:schemeClr val="accent1">
                        <a:lumMod val="60000"/>
                        <a:lumOff val="40000"/>
                      </a:schemeClr>
                    </a:solidFill>
                    <a:ln>
                      <a:noFill/>
                    </a:ln>
                    <a:effectLst/>
                    <a:extLst/>
                  </p:spPr>
                  <p:txBody>
                    <a:bodyPr lIns="0" tIns="0" rIns="0" bIns="0"/>
                    <a:lstStyle/>
                    <a:p>
                      <a:pPr>
                        <a:defRPr/>
                      </a:pPr>
                      <a:endParaRPr lang="en-GB"/>
                    </a:p>
                  </p:txBody>
                </p:sp>
                <p:grpSp>
                  <p:nvGrpSpPr>
                    <p:cNvPr id="71" name="Groep 70"/>
                    <p:cNvGrpSpPr/>
                    <p:nvPr/>
                  </p:nvGrpSpPr>
                  <p:grpSpPr>
                    <a:xfrm>
                      <a:off x="805962" y="1706563"/>
                      <a:ext cx="3087565" cy="563563"/>
                      <a:chOff x="805962" y="1706563"/>
                      <a:chExt cx="3087565" cy="563563"/>
                    </a:xfrm>
                  </p:grpSpPr>
                  <p:sp>
                    <p:nvSpPr>
                      <p:cNvPr id="87" name="Stroomdiagram: Proces 2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10358" y="1706563"/>
                        <a:ext cx="3083169" cy="287337"/>
                      </a:xfrm>
                      <a:prstGeom prst="flowChartProcess">
                        <a:avLst/>
                      </a:prstGeom>
                      <a:solidFill>
                        <a:srgbClr val="FF717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lIns="0" tIns="0" rIns="0" bIns="0"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88" name="Rechthoek 87"/>
                      <p:cNvSpPr/>
                      <p:nvPr/>
                    </p:nvSpPr>
                    <p:spPr bwMode="auto">
                      <a:xfrm>
                        <a:off x="805962" y="1981201"/>
                        <a:ext cx="3083169" cy="288925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n>
                        <a:noFill/>
                      </a:ln>
                      <a:effectLst/>
                      <a:extLst/>
                    </p:spPr>
                    <p:txBody>
                      <a:bodyPr lIns="0" tIns="0" rIns="0" bIns="0"/>
                      <a:lstStyle/>
                      <a:p>
                        <a:pPr>
                          <a:defRPr/>
                        </a:pPr>
                        <a:endParaRPr lang="en-GB"/>
                      </a:p>
                    </p:txBody>
                  </p:sp>
                </p:grpSp>
                <p:cxnSp>
                  <p:nvCxnSpPr>
                    <p:cNvPr id="72" name="Rechte verbindingslijn 18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811823" y="1993900"/>
                      <a:ext cx="3084635" cy="0"/>
                    </a:xfrm>
                    <a:prstGeom prst="line">
                      <a:avLst/>
                    </a:prstGeom>
                    <a:noFill/>
                    <a:ln w="34925" algn="ctr">
                      <a:solidFill>
                        <a:srgbClr val="FFC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73" name="Rechte verbindingslijn 19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772258" y="5129213"/>
                      <a:ext cx="3081703" cy="0"/>
                    </a:xfrm>
                    <a:prstGeom prst="line">
                      <a:avLst/>
                    </a:prstGeom>
                    <a:noFill/>
                    <a:ln w="34925" algn="ctr">
                      <a:solidFill>
                        <a:srgbClr val="FFC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74" name="Rechte verbindingslijn 20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781051" y="5394325"/>
                      <a:ext cx="3083169" cy="0"/>
                    </a:xfrm>
                    <a:prstGeom prst="line">
                      <a:avLst/>
                    </a:prstGeom>
                    <a:noFill/>
                    <a:ln w="34925" algn="ctr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sp>
                  <p:nvSpPr>
                    <p:cNvPr id="77" name="Rechthoek 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73724" y="4518026"/>
                      <a:ext cx="3081704" cy="288925"/>
                    </a:xfrm>
                    <a:prstGeom prst="rect">
                      <a:avLst/>
                    </a:prstGeom>
                    <a:solidFill>
                      <a:srgbClr val="CCFF99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lIns="0" tIns="0" rIns="0" bIns="0"/>
                    <a:lstStyle/>
                    <a:p>
                      <a:endParaRPr lang="en-GB"/>
                    </a:p>
                  </p:txBody>
                </p:sp>
                <p:cxnSp>
                  <p:nvCxnSpPr>
                    <p:cNvPr id="78" name="Rechte verbindingslijn 10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767862" y="4818063"/>
                      <a:ext cx="3087566" cy="0"/>
                    </a:xfrm>
                    <a:prstGeom prst="line">
                      <a:avLst/>
                    </a:prstGeom>
                    <a:noFill/>
                    <a:ln w="34925" algn="ctr">
                      <a:solidFill>
                        <a:srgbClr val="92D05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sp>
                  <p:nvSpPr>
                    <p:cNvPr id="79" name="Rechthoek 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92774" y="2273301"/>
                      <a:ext cx="3081703" cy="288925"/>
                    </a:xfrm>
                    <a:prstGeom prst="rect">
                      <a:avLst/>
                    </a:prstGeom>
                    <a:solidFill>
                      <a:srgbClr val="CCFF99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lIns="0" tIns="0" rIns="0" bIns="0"/>
                    <a:lstStyle/>
                    <a:p>
                      <a:endParaRPr lang="en-GB"/>
                    </a:p>
                  </p:txBody>
                </p:sp>
                <p:cxnSp>
                  <p:nvCxnSpPr>
                    <p:cNvPr id="80" name="Rechte verbindingslijn 10"/>
                    <p:cNvCxnSpPr>
                      <a:cxnSpLocks noChangeShapeType="1"/>
                    </p:cNvCxnSpPr>
                    <p:nvPr/>
                  </p:nvCxnSpPr>
                  <p:spPr bwMode="auto">
                    <a:xfrm flipV="1">
                      <a:off x="782516" y="2270126"/>
                      <a:ext cx="3113942" cy="14287"/>
                    </a:xfrm>
                    <a:prstGeom prst="line">
                      <a:avLst/>
                    </a:prstGeom>
                    <a:noFill/>
                    <a:ln w="34925" algn="ctr">
                      <a:solidFill>
                        <a:srgbClr val="92D05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sp>
                  <p:nvSpPr>
                    <p:cNvPr id="81" name="Rechthoek 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81051" y="2563814"/>
                      <a:ext cx="3083169" cy="1944687"/>
                    </a:xfrm>
                    <a:prstGeom prst="rect">
                      <a:avLst/>
                    </a:prstGeom>
                    <a:solidFill>
                      <a:srgbClr val="92D05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lIns="0" tIns="0" rIns="0" bIns="0"/>
                    <a:lstStyle/>
                    <a:p>
                      <a:endParaRPr lang="en-GB"/>
                    </a:p>
                  </p:txBody>
                </p:sp>
                <p:cxnSp>
                  <p:nvCxnSpPr>
                    <p:cNvPr id="82" name="Rechte verbindingslijn 10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803031" y="4508500"/>
                      <a:ext cx="3058258" cy="0"/>
                    </a:xfrm>
                    <a:prstGeom prst="line">
                      <a:avLst/>
                    </a:prstGeom>
                    <a:noFill/>
                    <a:ln w="34925" algn="ctr">
                      <a:solidFill>
                        <a:srgbClr val="0099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83" name="Rechte verbindingslijn 7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783982" y="2565399"/>
                      <a:ext cx="3172724" cy="2465"/>
                    </a:xfrm>
                    <a:prstGeom prst="line">
                      <a:avLst/>
                    </a:prstGeom>
                    <a:noFill/>
                    <a:ln w="34925" algn="ctr">
                      <a:solidFill>
                        <a:srgbClr val="0099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84" name="Rechte verbindingslijn 11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783981" y="3573463"/>
                      <a:ext cx="7244862" cy="0"/>
                    </a:xfrm>
                    <a:prstGeom prst="line">
                      <a:avLst/>
                    </a:prstGeom>
                    <a:noFill/>
                    <a:ln w="34925" algn="ctr">
                      <a:solidFill>
                        <a:schemeClr val="tx1"/>
                      </a:solidFill>
                      <a:prstDash val="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sp>
                  <p:nvSpPr>
                    <p:cNvPr id="85" name="Stroomdiagram: Proces 1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987812" y="1376363"/>
                      <a:ext cx="432288" cy="4373562"/>
                    </a:xfrm>
                    <a:prstGeom prst="flowChartProcess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lIns="0" tIns="0" rIns="0" bIns="0"/>
                    <a:lstStyle/>
                    <a:p>
                      <a:endParaRPr lang="en-GB"/>
                    </a:p>
                  </p:txBody>
                </p:sp>
                <p:cxnSp>
                  <p:nvCxnSpPr>
                    <p:cNvPr id="86" name="Rechte verbindingslijn 126"/>
                    <p:cNvCxnSpPr>
                      <a:cxnSpLocks noChangeShapeType="1"/>
                    </p:cNvCxnSpPr>
                    <p:nvPr/>
                  </p:nvCxnSpPr>
                  <p:spPr bwMode="auto">
                    <a:xfrm flipH="1">
                      <a:off x="7983416" y="1531677"/>
                      <a:ext cx="14432" cy="3981963"/>
                    </a:xfrm>
                    <a:prstGeom prst="line">
                      <a:avLst/>
                    </a:prstGeom>
                    <a:noFill/>
                    <a:ln w="31750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</p:grpSp>
              <p:cxnSp>
                <p:nvCxnSpPr>
                  <p:cNvPr id="67" name="Rechte verbindingslijn 21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811823" y="1697038"/>
                    <a:ext cx="3084635" cy="0"/>
                  </a:xfrm>
                  <a:prstGeom prst="line">
                    <a:avLst/>
                  </a:prstGeom>
                  <a:noFill/>
                  <a:ln w="34925" algn="ctr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  <p:sp>
              <p:nvSpPr>
                <p:cNvPr id="65" name="Rechthoek 64"/>
                <p:cNvSpPr/>
                <p:nvPr/>
              </p:nvSpPr>
              <p:spPr>
                <a:xfrm>
                  <a:off x="1309117" y="3632863"/>
                  <a:ext cx="246648" cy="239109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56" name="Rechthoek 55"/>
              <p:cNvSpPr/>
              <p:nvPr/>
            </p:nvSpPr>
            <p:spPr>
              <a:xfrm>
                <a:off x="364972" y="3864652"/>
                <a:ext cx="152409" cy="203558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06" name="Vrije vorm 105"/>
            <p:cNvSpPr/>
            <p:nvPr/>
          </p:nvSpPr>
          <p:spPr>
            <a:xfrm>
              <a:off x="1498734" y="3975652"/>
              <a:ext cx="3976254" cy="500932"/>
            </a:xfrm>
            <a:custGeom>
              <a:avLst/>
              <a:gdLst>
                <a:gd name="connsiteX0" fmla="*/ 0 w 2894275"/>
                <a:gd name="connsiteY0" fmla="*/ 500932 h 500932"/>
                <a:gd name="connsiteX1" fmla="*/ 620202 w 2894275"/>
                <a:gd name="connsiteY1" fmla="*/ 127221 h 500932"/>
                <a:gd name="connsiteX2" fmla="*/ 1741336 w 2894275"/>
                <a:gd name="connsiteY2" fmla="*/ 469127 h 500932"/>
                <a:gd name="connsiteX3" fmla="*/ 2894275 w 2894275"/>
                <a:gd name="connsiteY3" fmla="*/ 0 h 500932"/>
                <a:gd name="connsiteX4" fmla="*/ 2894275 w 2894275"/>
                <a:gd name="connsiteY4" fmla="*/ 0 h 500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94275" h="500932">
                  <a:moveTo>
                    <a:pt x="0" y="500932"/>
                  </a:moveTo>
                  <a:cubicBezTo>
                    <a:pt x="164989" y="316727"/>
                    <a:pt x="329979" y="132522"/>
                    <a:pt x="620202" y="127221"/>
                  </a:cubicBezTo>
                  <a:cubicBezTo>
                    <a:pt x="910425" y="121920"/>
                    <a:pt x="1362324" y="490331"/>
                    <a:pt x="1741336" y="469127"/>
                  </a:cubicBezTo>
                  <a:cubicBezTo>
                    <a:pt x="2120348" y="447923"/>
                    <a:pt x="2894275" y="0"/>
                    <a:pt x="2894275" y="0"/>
                  </a:cubicBezTo>
                  <a:lnTo>
                    <a:pt x="2894275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21" name="Vrije vorm 120"/>
          <p:cNvSpPr/>
          <p:nvPr/>
        </p:nvSpPr>
        <p:spPr>
          <a:xfrm>
            <a:off x="3545282" y="3242736"/>
            <a:ext cx="756885" cy="508758"/>
          </a:xfrm>
          <a:custGeom>
            <a:avLst/>
            <a:gdLst>
              <a:gd name="connsiteX0" fmla="*/ 0 w 707666"/>
              <a:gd name="connsiteY0" fmla="*/ 477289 h 477289"/>
              <a:gd name="connsiteX1" fmla="*/ 389614 w 707666"/>
              <a:gd name="connsiteY1" fmla="*/ 210 h 477289"/>
              <a:gd name="connsiteX2" fmla="*/ 707666 w 707666"/>
              <a:gd name="connsiteY2" fmla="*/ 429581 h 477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07666" h="477289">
                <a:moveTo>
                  <a:pt x="0" y="477289"/>
                </a:moveTo>
                <a:cubicBezTo>
                  <a:pt x="135835" y="242725"/>
                  <a:pt x="271670" y="8161"/>
                  <a:pt x="389614" y="210"/>
                </a:cubicBezTo>
                <a:cubicBezTo>
                  <a:pt x="507558" y="-7741"/>
                  <a:pt x="607612" y="210920"/>
                  <a:pt x="707666" y="429581"/>
                </a:cubicBezTo>
              </a:path>
            </a:pathLst>
          </a:cu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400" dirty="0"/>
          </a:p>
        </p:txBody>
      </p:sp>
      <p:sp>
        <p:nvSpPr>
          <p:cNvPr id="123" name="Tekstvak 132"/>
          <p:cNvSpPr txBox="1">
            <a:spLocks noChangeArrowheads="1"/>
          </p:cNvSpPr>
          <p:nvPr/>
        </p:nvSpPr>
        <p:spPr bwMode="auto">
          <a:xfrm>
            <a:off x="108644" y="4101640"/>
            <a:ext cx="46519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700">
                <a:solidFill>
                  <a:srgbClr val="666666"/>
                </a:solidFill>
                <a:latin typeface="Verdana" pitchFamily="34" charset="0"/>
              </a:defRPr>
            </a:lvl1pPr>
            <a:lvl2pPr marL="742950" indent="-285750" eaLnBrk="0" hangingPunct="0">
              <a:defRPr sz="700">
                <a:solidFill>
                  <a:srgbClr val="666666"/>
                </a:solidFill>
                <a:latin typeface="Verdana" pitchFamily="34" charset="0"/>
              </a:defRPr>
            </a:lvl2pPr>
            <a:lvl3pPr marL="1143000" indent="-228600" eaLnBrk="0" hangingPunct="0">
              <a:defRPr sz="700">
                <a:solidFill>
                  <a:srgbClr val="666666"/>
                </a:solidFill>
                <a:latin typeface="Verdana" pitchFamily="34" charset="0"/>
              </a:defRPr>
            </a:lvl3pPr>
            <a:lvl4pPr marL="1600200" indent="-228600" eaLnBrk="0" hangingPunct="0">
              <a:defRPr sz="700">
                <a:solidFill>
                  <a:srgbClr val="666666"/>
                </a:solidFill>
                <a:latin typeface="Verdana" pitchFamily="34" charset="0"/>
              </a:defRPr>
            </a:lvl4pPr>
            <a:lvl5pPr marL="2057400" indent="-228600" eaLnBrk="0" hangingPunct="0">
              <a:defRPr sz="700">
                <a:solidFill>
                  <a:srgbClr val="666666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rgbClr val="666666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rgbClr val="666666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rgbClr val="666666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rgbClr val="666666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nl-NL" sz="1000" b="1" dirty="0"/>
              <a:t>SBS</a:t>
            </a:r>
            <a:endParaRPr lang="en-GB" sz="1000" b="1" dirty="0"/>
          </a:p>
        </p:txBody>
      </p:sp>
      <p:cxnSp>
        <p:nvCxnSpPr>
          <p:cNvPr id="125" name="Rechte verbindingslijn 126"/>
          <p:cNvCxnSpPr>
            <a:cxnSpLocks noChangeShapeType="1"/>
          </p:cNvCxnSpPr>
          <p:nvPr/>
        </p:nvCxnSpPr>
        <p:spPr bwMode="auto">
          <a:xfrm flipH="1">
            <a:off x="3521411" y="2921661"/>
            <a:ext cx="9041" cy="3126949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6" name="Tekstvak 128"/>
          <p:cNvSpPr txBox="1">
            <a:spLocks noChangeArrowheads="1"/>
          </p:cNvSpPr>
          <p:nvPr/>
        </p:nvSpPr>
        <p:spPr bwMode="auto">
          <a:xfrm>
            <a:off x="2832701" y="2771054"/>
            <a:ext cx="743901" cy="262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700">
                <a:solidFill>
                  <a:srgbClr val="666666"/>
                </a:solidFill>
                <a:latin typeface="Verdana" pitchFamily="34" charset="0"/>
              </a:defRPr>
            </a:lvl1pPr>
            <a:lvl2pPr marL="742950" indent="-285750" eaLnBrk="0" hangingPunct="0">
              <a:defRPr sz="700">
                <a:solidFill>
                  <a:srgbClr val="666666"/>
                </a:solidFill>
                <a:latin typeface="Verdana" pitchFamily="34" charset="0"/>
              </a:defRPr>
            </a:lvl2pPr>
            <a:lvl3pPr marL="1143000" indent="-228600" eaLnBrk="0" hangingPunct="0">
              <a:defRPr sz="700">
                <a:solidFill>
                  <a:srgbClr val="666666"/>
                </a:solidFill>
                <a:latin typeface="Verdana" pitchFamily="34" charset="0"/>
              </a:defRPr>
            </a:lvl3pPr>
            <a:lvl4pPr marL="1600200" indent="-228600" eaLnBrk="0" hangingPunct="0">
              <a:defRPr sz="700">
                <a:solidFill>
                  <a:srgbClr val="666666"/>
                </a:solidFill>
                <a:latin typeface="Verdana" pitchFamily="34" charset="0"/>
              </a:defRPr>
            </a:lvl4pPr>
            <a:lvl5pPr marL="2057400" indent="-228600" eaLnBrk="0" hangingPunct="0">
              <a:defRPr sz="700">
                <a:solidFill>
                  <a:srgbClr val="666666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rgbClr val="666666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rgbClr val="666666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rgbClr val="666666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rgbClr val="666666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nl-NL" sz="1050" b="1" dirty="0"/>
              <a:t>h</a:t>
            </a:r>
            <a:r>
              <a:rPr lang="nl-NL" sz="1050" b="1" dirty="0" smtClean="0"/>
              <a:t>h:20</a:t>
            </a:r>
            <a:endParaRPr lang="en-GB" sz="1050" b="1" dirty="0"/>
          </a:p>
        </p:txBody>
      </p:sp>
      <p:sp>
        <p:nvSpPr>
          <p:cNvPr id="127" name="PIJL-OMLAAG 126"/>
          <p:cNvSpPr/>
          <p:nvPr/>
        </p:nvSpPr>
        <p:spPr>
          <a:xfrm rot="4842717">
            <a:off x="4609110" y="2416590"/>
            <a:ext cx="375388" cy="13452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8" name="Tekstvak 127"/>
          <p:cNvSpPr txBox="1"/>
          <p:nvPr/>
        </p:nvSpPr>
        <p:spPr>
          <a:xfrm>
            <a:off x="5652120" y="4347861"/>
            <a:ext cx="3168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/>
              <a:t>SBS </a:t>
            </a:r>
            <a:r>
              <a:rPr lang="nl-NL" sz="1600" dirty="0" err="1" smtClean="0"/>
              <a:t>prognosis</a:t>
            </a:r>
            <a:r>
              <a:rPr lang="nl-NL" sz="1600" dirty="0" smtClean="0"/>
              <a:t> is in light green zone:</a:t>
            </a:r>
            <a:endParaRPr lang="en-GB" sz="1600" dirty="0"/>
          </a:p>
          <a:p>
            <a:r>
              <a:rPr lang="nl-NL" sz="1600" dirty="0" smtClean="0"/>
              <a:t>TTF Balance of day product</a:t>
            </a:r>
          </a:p>
        </p:txBody>
      </p:sp>
      <p:sp>
        <p:nvSpPr>
          <p:cNvPr id="129" name="PIJL-LINKS 128"/>
          <p:cNvSpPr/>
          <p:nvPr/>
        </p:nvSpPr>
        <p:spPr>
          <a:xfrm rot="2036662">
            <a:off x="3885941" y="3891020"/>
            <a:ext cx="1680354" cy="42459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0" name="Tekstvak 129"/>
          <p:cNvSpPr txBox="1"/>
          <p:nvPr/>
        </p:nvSpPr>
        <p:spPr>
          <a:xfrm>
            <a:off x="5630294" y="2763946"/>
            <a:ext cx="33312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/>
              <a:t>SBS </a:t>
            </a:r>
            <a:r>
              <a:rPr lang="nl-NL" sz="1600" dirty="0" err="1" smtClean="0"/>
              <a:t>prognosis</a:t>
            </a:r>
            <a:r>
              <a:rPr lang="nl-NL" sz="1600" dirty="0" smtClean="0"/>
              <a:t> is in </a:t>
            </a:r>
            <a:r>
              <a:rPr lang="nl-NL" sz="1600" dirty="0" err="1" smtClean="0"/>
              <a:t>orange</a:t>
            </a:r>
            <a:r>
              <a:rPr lang="nl-NL" sz="1600" dirty="0" smtClean="0"/>
              <a:t> or red zone:</a:t>
            </a:r>
            <a:endParaRPr lang="en-GB" sz="1600" dirty="0"/>
          </a:p>
          <a:p>
            <a:r>
              <a:rPr lang="nl-NL" sz="1600" dirty="0" smtClean="0"/>
              <a:t>TTF Next </a:t>
            </a:r>
            <a:r>
              <a:rPr lang="nl-NL" sz="1600" dirty="0" err="1" smtClean="0"/>
              <a:t>Hour</a:t>
            </a:r>
            <a:r>
              <a:rPr lang="nl-NL" sz="1600" dirty="0" smtClean="0"/>
              <a:t> product</a:t>
            </a:r>
          </a:p>
        </p:txBody>
      </p:sp>
      <p:cxnSp>
        <p:nvCxnSpPr>
          <p:cNvPr id="131" name="Rechte verbindingslijn 126"/>
          <p:cNvCxnSpPr>
            <a:cxnSpLocks noChangeShapeType="1"/>
          </p:cNvCxnSpPr>
          <p:nvPr/>
        </p:nvCxnSpPr>
        <p:spPr bwMode="auto">
          <a:xfrm flipH="1">
            <a:off x="3932765" y="2906468"/>
            <a:ext cx="9041" cy="3126949"/>
          </a:xfrm>
          <a:prstGeom prst="line">
            <a:avLst/>
          </a:prstGeom>
          <a:noFill/>
          <a:ln w="31750" algn="ctr">
            <a:solidFill>
              <a:schemeClr val="bg1">
                <a:lumMod val="50000"/>
              </a:schemeClr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2" name="Tekstvak 131"/>
          <p:cNvSpPr txBox="1"/>
          <p:nvPr/>
        </p:nvSpPr>
        <p:spPr>
          <a:xfrm>
            <a:off x="822234" y="1279809"/>
            <a:ext cx="730866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nl-NL" sz="2000" dirty="0" smtClean="0"/>
              <a:t>Delivery on TTF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l-NL" sz="2000" dirty="0" err="1"/>
              <a:t>Use</a:t>
            </a:r>
            <a:r>
              <a:rPr lang="nl-NL" sz="2000" dirty="0"/>
              <a:t> of </a:t>
            </a:r>
            <a:r>
              <a:rPr lang="nl-NL" sz="2000" dirty="0" err="1"/>
              <a:t>title</a:t>
            </a:r>
            <a:r>
              <a:rPr lang="nl-NL" sz="2000" dirty="0"/>
              <a:t> products in line with </a:t>
            </a:r>
            <a:r>
              <a:rPr lang="nl-NL" sz="2000" dirty="0" smtClean="0"/>
              <a:t>NC </a:t>
            </a:r>
            <a:r>
              <a:rPr lang="nl-NL" sz="2000" dirty="0" err="1" smtClean="0"/>
              <a:t>merit</a:t>
            </a:r>
            <a:r>
              <a:rPr lang="nl-NL" sz="2000" dirty="0" smtClean="0"/>
              <a:t> </a:t>
            </a:r>
            <a:r>
              <a:rPr lang="nl-NL" sz="2000" dirty="0"/>
              <a:t>order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l-NL" sz="2000" dirty="0" err="1" smtClean="0"/>
              <a:t>Two</a:t>
            </a:r>
            <a:r>
              <a:rPr lang="nl-NL" sz="2000" dirty="0" smtClean="0"/>
              <a:t> products: TTF </a:t>
            </a:r>
            <a:r>
              <a:rPr lang="nl-NL" sz="2000" dirty="0"/>
              <a:t>B</a:t>
            </a:r>
            <a:r>
              <a:rPr lang="nl-NL" sz="2000" dirty="0" smtClean="0"/>
              <a:t>alance of day </a:t>
            </a:r>
            <a:r>
              <a:rPr lang="nl-NL" sz="2000" dirty="0" err="1" smtClean="0"/>
              <a:t>and</a:t>
            </a:r>
            <a:r>
              <a:rPr lang="nl-NL" sz="2000" dirty="0" smtClean="0"/>
              <a:t> TTF Next </a:t>
            </a:r>
            <a:r>
              <a:rPr lang="nl-NL" sz="2000" dirty="0" err="1" smtClean="0"/>
              <a:t>hour</a:t>
            </a:r>
            <a:endParaRPr lang="en-GB" sz="2000" dirty="0"/>
          </a:p>
        </p:txBody>
      </p:sp>
      <p:sp>
        <p:nvSpPr>
          <p:cNvPr id="133" name="Vrije vorm 132"/>
          <p:cNvSpPr/>
          <p:nvPr/>
        </p:nvSpPr>
        <p:spPr>
          <a:xfrm>
            <a:off x="3554233" y="3553639"/>
            <a:ext cx="1614115" cy="255036"/>
          </a:xfrm>
          <a:custGeom>
            <a:avLst/>
            <a:gdLst>
              <a:gd name="connsiteX0" fmla="*/ 0 w 1614115"/>
              <a:gd name="connsiteY0" fmla="*/ 255036 h 255036"/>
              <a:gd name="connsiteX1" fmla="*/ 365760 w 1614115"/>
              <a:gd name="connsiteY1" fmla="*/ 40351 h 255036"/>
              <a:gd name="connsiteX2" fmla="*/ 906449 w 1614115"/>
              <a:gd name="connsiteY2" fmla="*/ 8545 h 255036"/>
              <a:gd name="connsiteX3" fmla="*/ 1614115 w 1614115"/>
              <a:gd name="connsiteY3" fmla="*/ 143718 h 255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14115" h="255036">
                <a:moveTo>
                  <a:pt x="0" y="255036"/>
                </a:moveTo>
                <a:cubicBezTo>
                  <a:pt x="107342" y="168234"/>
                  <a:pt x="214685" y="81433"/>
                  <a:pt x="365760" y="40351"/>
                </a:cubicBezTo>
                <a:cubicBezTo>
                  <a:pt x="516835" y="-731"/>
                  <a:pt x="698390" y="-8683"/>
                  <a:pt x="906449" y="8545"/>
                </a:cubicBezTo>
                <a:cubicBezTo>
                  <a:pt x="1114508" y="25773"/>
                  <a:pt x="1364311" y="84745"/>
                  <a:pt x="1614115" y="143718"/>
                </a:cubicBezTo>
              </a:path>
            </a:pathLst>
          </a:cu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4" name="Tekstvak 133"/>
          <p:cNvSpPr txBox="1"/>
          <p:nvPr/>
        </p:nvSpPr>
        <p:spPr>
          <a:xfrm>
            <a:off x="3514666" y="2648189"/>
            <a:ext cx="93006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50" b="1" dirty="0" err="1" smtClean="0">
                <a:solidFill>
                  <a:srgbClr val="666666"/>
                </a:solidFill>
              </a:rPr>
              <a:t>prognosis</a:t>
            </a:r>
            <a:endParaRPr lang="en-GB" sz="1050" b="1" dirty="0">
              <a:solidFill>
                <a:srgbClr val="66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144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 animBg="1"/>
      <p:bldP spid="127" grpId="0" animBg="1"/>
      <p:bldP spid="13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DBSDOCUMENTINFO" val="&lt;?xml version=&quot;1.0&quot; encoding=&quot;utf-16&quot;?&gt;&#10;&lt;documentinfo version=&quot;1.0&quot; projectid=&quot;e49b91b1-1fac-4add-9713-2574763adc89&quot; pagemasterid=&quot;00000000-0000-0000-0000-000000000000&quot; documentid=&quot;4c8f599e-97ac-4c0f-a4f1-93b93943bff2&quot; profileid=&quot;00000000-0000-0000-0000-000000000000&quot; culture=&quot;en-GB&quot;&gt;&#10;  &lt;content&gt;&#10;    &lt;document sourcepath=&quot;\Presentation&quot; sourceid=&quot;c9a627ea-f94a-4a48-995b-76286a1bfb8f&quot;&gt;&#10;      &lt;variables&gt;&#10;        &lt;PresentationData&gt;&#10;          &lt;Title&gt;Implementation of the NC Balancing in the Netherlands&lt;/Title&gt;&#10;          &lt;Subtitle /&gt;&#10;          &lt;SpeakerName&gt;Marcel Neef&lt;/SpeakerName&gt;&#10;          &lt;Date&gt;28/11/2013 00:00:00&lt;/Date&gt;&#10;          &lt;Location /&gt;&#10;        &lt;/PresentationData&gt;&#10;        &lt;SenderData&gt;&#10;          &lt;Organization&gt;&#10;            &lt;Id&gt;449302ad-331f-4c11-b19b-7ee81c863f1e&lt;/Id&gt;&#10;          &lt;/Organization&gt;&#10;          &lt;Employee /&gt;&#10;          &lt;Location /&gt;&#10;          &lt;Unit /&gt;&#10;        &lt;/SenderData&gt;&#10;        &lt;Addressee /&gt;&#10;        &lt;DocumentData /&gt;&#10;        &lt;Form /&gt;&#10;        &lt;Meeting /&gt;&#10;        &lt;Report /&gt;&#10;        &lt;Salutation /&gt;&#10;        &lt;Signature /&gt;&#10;        &lt;Options&gt;&#10;          &lt;Template /&gt;&#10;          &lt;Dialog /&gt;&#10;        &lt;/Options&gt;&#10;        &lt;MinuteData /&gt;&#10;      &lt;/variables&gt;&#10;    &lt;/document&gt;&#10;  &lt;/content&gt;&#10;&lt;/documentinfo&gt;"/>
  <p:tag name="EDBSPATH" val="\Presentation"/>
</p:tagLst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666666"/>
      </a:lt2>
      <a:accent1>
        <a:srgbClr val="FFAA00"/>
      </a:accent1>
      <a:accent2>
        <a:srgbClr val="666666"/>
      </a:accent2>
      <a:accent3>
        <a:srgbClr val="FFFFFF"/>
      </a:accent3>
      <a:accent4>
        <a:srgbClr val="000000"/>
      </a:accent4>
      <a:accent5>
        <a:srgbClr val="FFD2AA"/>
      </a:accent5>
      <a:accent6>
        <a:srgbClr val="5C5C5C"/>
      </a:accent6>
      <a:hlink>
        <a:srgbClr val="CC6600"/>
      </a:hlink>
      <a:folHlink>
        <a:srgbClr val="99CCFF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85daa2e-53d8-4475-82b8-9c7d25324e34">ACER-2015-16820</_dlc_DocId>
    <_dlc_DocIdUrl xmlns="985daa2e-53d8-4475-82b8-9c7d25324e34">
      <Url>http://s-do-prod-ap/en/Gas/Regional_%20Intiatives/North_West_GRI/11th_SG_GRI_NW/_layouts/DocIdRedir.aspx?ID=ACER-2015-16820</Url>
      <Description>ACER-2015-16820</Description>
    </_dlc_DocIdUrl>
    <ACER_Abstract xmlns="985daa2e-53d8-4475-82b8-9c7d25324e3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4F3695F984AD742B7F5DE433A3CB203" ma:contentTypeVersion="21" ma:contentTypeDescription="Create a new document." ma:contentTypeScope="" ma:versionID="0873d42786bf86314d3f528dae9283c0">
  <xsd:schema xmlns:xsd="http://www.w3.org/2001/XMLSchema" xmlns:xs="http://www.w3.org/2001/XMLSchema" xmlns:p="http://schemas.microsoft.com/office/2006/metadata/properties" xmlns:ns2="985daa2e-53d8-4475-82b8-9c7d25324e34" targetNamespace="http://schemas.microsoft.com/office/2006/metadata/properties" ma:root="true" ma:fieldsID="35efc3e5b9c61b0dc7b50a186a6c1079" ns2:_="">
    <xsd:import namespace="985daa2e-53d8-4475-82b8-9c7d25324e3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CER_Abstr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1" nillable="true" ma:displayName="Abstract" ma:description="" ma:internalName="ACER_Abstract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Props1.xml><?xml version="1.0" encoding="utf-8"?>
<ds:datastoreItem xmlns:ds="http://schemas.openxmlformats.org/officeDocument/2006/customXml" ds:itemID="{F93CB49F-B678-42FF-952B-258670BD93F4}"/>
</file>

<file path=customXml/itemProps2.xml><?xml version="1.0" encoding="utf-8"?>
<ds:datastoreItem xmlns:ds="http://schemas.openxmlformats.org/officeDocument/2006/customXml" ds:itemID="{D5C6A45D-5CB9-4B5F-9285-9C693707A71E}"/>
</file>

<file path=customXml/itemProps3.xml><?xml version="1.0" encoding="utf-8"?>
<ds:datastoreItem xmlns:ds="http://schemas.openxmlformats.org/officeDocument/2006/customXml" ds:itemID="{61092F7D-34DA-4166-8443-FC12128BE842}"/>
</file>

<file path=customXml/itemProps4.xml><?xml version="1.0" encoding="utf-8"?>
<ds:datastoreItem xmlns:ds="http://schemas.openxmlformats.org/officeDocument/2006/customXml" ds:itemID="{F515A63C-B044-493D-BA71-3B584497D28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423</Words>
  <Application>Microsoft Office PowerPoint</Application>
  <PresentationFormat>Diavoorstelling (4:3)</PresentationFormat>
  <Paragraphs>108</Paragraphs>
  <Slides>11</Slides>
  <Notes>3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Default Design</vt:lpstr>
      <vt:lpstr>Implementation of the Network Code Balancing in the Netherlands</vt:lpstr>
      <vt:lpstr>Programme </vt:lpstr>
      <vt:lpstr>1. NC on Gas Balancing of Transmission Networks Harmonization of EU-wide rules on balancing</vt:lpstr>
      <vt:lpstr>2. Process steps in the Netherlands</vt:lpstr>
      <vt:lpstr>3. Current balancing regime</vt:lpstr>
      <vt:lpstr>4. Daily imbalance charges     End of day settlement</vt:lpstr>
      <vt:lpstr>4. Daily imbalance charges      Linepack Flexibility Service</vt:lpstr>
      <vt:lpstr>5. Balancing actions on the gas exchange</vt:lpstr>
      <vt:lpstr>5. Balancing actions on the gas exchange</vt:lpstr>
      <vt:lpstr>6. Lessons learned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Neef M.R.</dc:creator>
  <cp:lastModifiedBy>Neef M.R.</cp:lastModifiedBy>
  <cp:revision>146</cp:revision>
  <cp:lastPrinted>2013-11-25T14:46:15Z</cp:lastPrinted>
  <dcterms:created xsi:type="dcterms:W3CDTF">2004-06-17T08:02:35Z</dcterms:created>
  <dcterms:modified xsi:type="dcterms:W3CDTF">2013-11-25T15:11:30Z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0x010100F4F3695F984AD742B7F5DE433A3CB203</vt:lpwstr>
  </property>
  <property fmtid="{D5CDD505-2E9C-101B-9397-08002B2CF9AE}" pid="3" name="_dlc_DocIdItemGuid">
    <vt:lpwstr>9e043b35-fbae-4cf3-a005-1ff99cad4b1d</vt:lpwstr>
  </property>
</Properties>
</file>